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922" r:id="rId2"/>
  </p:sldMasterIdLst>
  <p:notesMasterIdLst>
    <p:notesMasterId r:id="rId24"/>
  </p:notesMasterIdLst>
  <p:sldIdLst>
    <p:sldId id="1145" r:id="rId3"/>
    <p:sldId id="1136" r:id="rId4"/>
    <p:sldId id="1140" r:id="rId5"/>
    <p:sldId id="1146" r:id="rId6"/>
    <p:sldId id="1105" r:id="rId7"/>
    <p:sldId id="1147" r:id="rId8"/>
    <p:sldId id="1156" r:id="rId9"/>
    <p:sldId id="1170" r:id="rId10"/>
    <p:sldId id="1163" r:id="rId11"/>
    <p:sldId id="1172" r:id="rId12"/>
    <p:sldId id="1155" r:id="rId13"/>
    <p:sldId id="1148" r:id="rId14"/>
    <p:sldId id="1164" r:id="rId15"/>
    <p:sldId id="1159" r:id="rId16"/>
    <p:sldId id="1151" r:id="rId17"/>
    <p:sldId id="1174" r:id="rId18"/>
    <p:sldId id="1167" r:id="rId19"/>
    <p:sldId id="1168" r:id="rId20"/>
    <p:sldId id="1169" r:id="rId21"/>
    <p:sldId id="1154" r:id="rId22"/>
    <p:sldId id="1171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FFCC00"/>
    <a:srgbClr val="0D2240"/>
    <a:srgbClr val="EBB700"/>
    <a:srgbClr val="55565A"/>
    <a:srgbClr val="7A2682"/>
    <a:srgbClr val="FF5C35"/>
    <a:srgbClr val="407CCA"/>
    <a:srgbClr val="00AC69"/>
    <a:srgbClr val="B3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8C8E2-7683-4A01-9EB1-43EF7BAF4EC9}" v="162" dt="2020-10-21T16:03:11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ъл стил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6" autoAdjust="0"/>
    <p:restoredTop sz="86385" autoAdjust="0"/>
  </p:normalViewPr>
  <p:slideViewPr>
    <p:cSldViewPr snapToGrid="0" snapToObjects="1">
      <p:cViewPr varScale="1">
        <p:scale>
          <a:sx n="75" d="100"/>
          <a:sy n="75" d="100"/>
        </p:scale>
        <p:origin x="734" y="67"/>
      </p:cViewPr>
      <p:guideLst>
        <p:guide orient="horz" pos="888"/>
        <p:guide pos="696"/>
        <p:guide orient="horz"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ламен Чингаров" userId="9dafb1f256ddc3dd" providerId="LiveId" clId="{36A8C8E2-7683-4A01-9EB1-43EF7BAF4EC9}"/>
    <pc:docChg chg="undo custSel modSld">
      <pc:chgData name="Пламен Чингаров" userId="9dafb1f256ddc3dd" providerId="LiveId" clId="{36A8C8E2-7683-4A01-9EB1-43EF7BAF4EC9}" dt="2020-10-21T15:57:34.281" v="1808" actId="20577"/>
      <pc:docMkLst>
        <pc:docMk/>
      </pc:docMkLst>
      <pc:sldChg chg="modSp mod">
        <pc:chgData name="Пламен Чингаров" userId="9dafb1f256ddc3dd" providerId="LiveId" clId="{36A8C8E2-7683-4A01-9EB1-43EF7BAF4EC9}" dt="2020-10-21T15:40:24.178" v="470" actId="6549"/>
        <pc:sldMkLst>
          <pc:docMk/>
          <pc:sldMk cId="2180130853" sldId="1105"/>
        </pc:sldMkLst>
        <pc:spChg chg="mod">
          <ac:chgData name="Пламен Чингаров" userId="9dafb1f256ddc3dd" providerId="LiveId" clId="{36A8C8E2-7683-4A01-9EB1-43EF7BAF4EC9}" dt="2020-10-21T15:40:24.178" v="470" actId="6549"/>
          <ac:spMkLst>
            <pc:docMk/>
            <pc:sldMk cId="2180130853" sldId="1105"/>
            <ac:spMk id="7" creationId="{90080B9E-C426-BF41-B08F-C2859FA9C036}"/>
          </ac:spMkLst>
        </pc:spChg>
        <pc:spChg chg="mod">
          <ac:chgData name="Пламен Чингаров" userId="9dafb1f256ddc3dd" providerId="LiveId" clId="{36A8C8E2-7683-4A01-9EB1-43EF7BAF4EC9}" dt="2020-10-21T15:39:18.223" v="423" actId="6549"/>
          <ac:spMkLst>
            <pc:docMk/>
            <pc:sldMk cId="2180130853" sldId="1105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37:35.703" v="340" actId="20577"/>
        <pc:sldMkLst>
          <pc:docMk/>
          <pc:sldMk cId="2802489159" sldId="1136"/>
        </pc:sldMkLst>
        <pc:spChg chg="mod">
          <ac:chgData name="Пламен Чингаров" userId="9dafb1f256ddc3dd" providerId="LiveId" clId="{36A8C8E2-7683-4A01-9EB1-43EF7BAF4EC9}" dt="2020-10-21T15:15:27.064" v="74" actId="6549"/>
          <ac:spMkLst>
            <pc:docMk/>
            <pc:sldMk cId="2802489159" sldId="1136"/>
            <ac:spMk id="14" creationId="{516B959E-3BE4-024E-BECE-F90627F8E656}"/>
          </ac:spMkLst>
        </pc:spChg>
        <pc:spChg chg="mod">
          <ac:chgData name="Пламен Чингаров" userId="9dafb1f256ddc3dd" providerId="LiveId" clId="{36A8C8E2-7683-4A01-9EB1-43EF7BAF4EC9}" dt="2020-10-21T15:37:35.703" v="340" actId="20577"/>
          <ac:spMkLst>
            <pc:docMk/>
            <pc:sldMk cId="2802489159" sldId="1136"/>
            <ac:spMk id="16" creationId="{B75C058A-8A76-C44C-A435-FC9916EC2D6F}"/>
          </ac:spMkLst>
        </pc:spChg>
      </pc:sldChg>
      <pc:sldChg chg="modSp">
        <pc:chgData name="Пламен Чингаров" userId="9dafb1f256ddc3dd" providerId="LiveId" clId="{36A8C8E2-7683-4A01-9EB1-43EF7BAF4EC9}" dt="2020-10-21T15:36:47.681" v="338" actId="6549"/>
        <pc:sldMkLst>
          <pc:docMk/>
          <pc:sldMk cId="1939481041" sldId="1140"/>
        </pc:sldMkLst>
        <pc:spChg chg="mod">
          <ac:chgData name="Пламен Чингаров" userId="9dafb1f256ddc3dd" providerId="LiveId" clId="{36A8C8E2-7683-4A01-9EB1-43EF7BAF4EC9}" dt="2020-10-21T15:36:47.681" v="338" actId="6549"/>
          <ac:spMkLst>
            <pc:docMk/>
            <pc:sldMk cId="1939481041" sldId="1140"/>
            <ac:spMk id="5" creationId="{00000000-0000-0000-0000-000000000000}"/>
          </ac:spMkLst>
        </pc:spChg>
      </pc:sldChg>
      <pc:sldChg chg="modSp modAnim">
        <pc:chgData name="Пламен Чингаров" userId="9dafb1f256ddc3dd" providerId="LiveId" clId="{36A8C8E2-7683-4A01-9EB1-43EF7BAF4EC9}" dt="2020-10-21T15:07:34.938" v="32" actId="20577"/>
        <pc:sldMkLst>
          <pc:docMk/>
          <pc:sldMk cId="3811495047" sldId="1145"/>
        </pc:sldMkLst>
        <pc:spChg chg="mod">
          <ac:chgData name="Пламен Чингаров" userId="9dafb1f256ddc3dd" providerId="LiveId" clId="{36A8C8E2-7683-4A01-9EB1-43EF7BAF4EC9}" dt="2020-10-21T15:07:34.938" v="32" actId="20577"/>
          <ac:spMkLst>
            <pc:docMk/>
            <pc:sldMk cId="3811495047" sldId="1145"/>
            <ac:spMk id="5" creationId="{00000000-0000-0000-0000-000000000000}"/>
          </ac:spMkLst>
        </pc:spChg>
      </pc:sldChg>
      <pc:sldChg chg="modSp mod">
        <pc:chgData name="Пламен Чингаров" userId="9dafb1f256ddc3dd" providerId="LiveId" clId="{36A8C8E2-7683-4A01-9EB1-43EF7BAF4EC9}" dt="2020-10-21T15:38:52.519" v="360" actId="20577"/>
        <pc:sldMkLst>
          <pc:docMk/>
          <pc:sldMk cId="1180755173" sldId="1146"/>
        </pc:sldMkLst>
        <pc:spChg chg="mod">
          <ac:chgData name="Пламен Чингаров" userId="9dafb1f256ddc3dd" providerId="LiveId" clId="{36A8C8E2-7683-4A01-9EB1-43EF7BAF4EC9}" dt="2020-10-21T15:38:52.519" v="360" actId="20577"/>
          <ac:spMkLst>
            <pc:docMk/>
            <pc:sldMk cId="1180755173" sldId="1146"/>
            <ac:spMk id="16" creationId="{72B3B5E6-BE17-924E-B9FE-B2A587D5C568}"/>
          </ac:spMkLst>
        </pc:spChg>
      </pc:sldChg>
      <pc:sldChg chg="modSp">
        <pc:chgData name="Пламен Чингаров" userId="9dafb1f256ddc3dd" providerId="LiveId" clId="{36A8C8E2-7683-4A01-9EB1-43EF7BAF4EC9}" dt="2020-10-21T15:40:50.353" v="512" actId="20577"/>
        <pc:sldMkLst>
          <pc:docMk/>
          <pc:sldMk cId="203820373" sldId="1147"/>
        </pc:sldMkLst>
        <pc:spChg chg="mod">
          <ac:chgData name="Пламен Чингаров" userId="9dafb1f256ddc3dd" providerId="LiveId" clId="{36A8C8E2-7683-4A01-9EB1-43EF7BAF4EC9}" dt="2020-10-21T15:40:50.353" v="512" actId="20577"/>
          <ac:spMkLst>
            <pc:docMk/>
            <pc:sldMk cId="203820373" sldId="1147"/>
            <ac:spMk id="5" creationId="{00000000-0000-0000-0000-000000000000}"/>
          </ac:spMkLst>
        </pc:spChg>
      </pc:sldChg>
      <pc:sldChg chg="modSp">
        <pc:chgData name="Пламен Чингаров" userId="9dafb1f256ddc3dd" providerId="LiveId" clId="{36A8C8E2-7683-4A01-9EB1-43EF7BAF4EC9}" dt="2020-10-21T15:47:49.223" v="1113" actId="6549"/>
        <pc:sldMkLst>
          <pc:docMk/>
          <pc:sldMk cId="139140732" sldId="1148"/>
        </pc:sldMkLst>
        <pc:spChg chg="mod">
          <ac:chgData name="Пламен Чингаров" userId="9dafb1f256ddc3dd" providerId="LiveId" clId="{36A8C8E2-7683-4A01-9EB1-43EF7BAF4EC9}" dt="2020-10-21T15:47:49.223" v="1113" actId="6549"/>
          <ac:spMkLst>
            <pc:docMk/>
            <pc:sldMk cId="139140732" sldId="1148"/>
            <ac:spMk id="5" creationId="{00000000-0000-0000-0000-000000000000}"/>
          </ac:spMkLst>
        </pc:spChg>
      </pc:sldChg>
      <pc:sldChg chg="modSp mod">
        <pc:chgData name="Пламен Чингаров" userId="9dafb1f256ddc3dd" providerId="LiveId" clId="{36A8C8E2-7683-4A01-9EB1-43EF7BAF4EC9}" dt="2020-10-21T15:52:33.646" v="1542" actId="6549"/>
        <pc:sldMkLst>
          <pc:docMk/>
          <pc:sldMk cId="3763568064" sldId="1151"/>
        </pc:sldMkLst>
        <pc:spChg chg="mod">
          <ac:chgData name="Пламен Чингаров" userId="9dafb1f256ddc3dd" providerId="LiveId" clId="{36A8C8E2-7683-4A01-9EB1-43EF7BAF4EC9}" dt="2020-10-21T15:52:33.646" v="1542" actId="6549"/>
          <ac:spMkLst>
            <pc:docMk/>
            <pc:sldMk cId="3763568064" sldId="1151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57:13.468" v="1792" actId="6549"/>
        <pc:sldMkLst>
          <pc:docMk/>
          <pc:sldMk cId="2536883988" sldId="1154"/>
        </pc:sldMkLst>
        <pc:spChg chg="mod">
          <ac:chgData name="Пламен Чингаров" userId="9dafb1f256ddc3dd" providerId="LiveId" clId="{36A8C8E2-7683-4A01-9EB1-43EF7BAF4EC9}" dt="2020-10-21T15:57:13.468" v="1792" actId="6549"/>
          <ac:spMkLst>
            <pc:docMk/>
            <pc:sldMk cId="2536883988" sldId="1154"/>
            <ac:spMk id="11" creationId="{1DE84104-2064-4E0A-8BC4-313BE757A90C}"/>
          </ac:spMkLst>
        </pc:spChg>
        <pc:spChg chg="mod">
          <ac:chgData name="Пламен Чингаров" userId="9dafb1f256ddc3dd" providerId="LiveId" clId="{36A8C8E2-7683-4A01-9EB1-43EF7BAF4EC9}" dt="2020-10-21T15:56:26.614" v="1779" actId="27636"/>
          <ac:spMkLst>
            <pc:docMk/>
            <pc:sldMk cId="2536883988" sldId="1154"/>
            <ac:spMk id="13" creationId="{9632B4B8-D3FE-4823-9D54-69D45052947E}"/>
          </ac:spMkLst>
        </pc:spChg>
        <pc:spChg chg="mod">
          <ac:chgData name="Пламен Чингаров" userId="9dafb1f256ddc3dd" providerId="LiveId" clId="{36A8C8E2-7683-4A01-9EB1-43EF7BAF4EC9}" dt="2020-10-21T15:55:58.800" v="1777" actId="6549"/>
          <ac:spMkLst>
            <pc:docMk/>
            <pc:sldMk cId="2536883988" sldId="1154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47:31.488" v="1065" actId="6549"/>
        <pc:sldMkLst>
          <pc:docMk/>
          <pc:sldMk cId="1678587205" sldId="1155"/>
        </pc:sldMkLst>
        <pc:spChg chg="mod">
          <ac:chgData name="Пламен Чингаров" userId="9dafb1f256ddc3dd" providerId="LiveId" clId="{36A8C8E2-7683-4A01-9EB1-43EF7BAF4EC9}" dt="2020-10-21T15:46:27.920" v="975" actId="6549"/>
          <ac:spMkLst>
            <pc:docMk/>
            <pc:sldMk cId="1678587205" sldId="1155"/>
            <ac:spMk id="11" creationId="{1DE84104-2064-4E0A-8BC4-313BE757A90C}"/>
          </ac:spMkLst>
        </pc:spChg>
        <pc:spChg chg="mod">
          <ac:chgData name="Пламен Чингаров" userId="9dafb1f256ddc3dd" providerId="LiveId" clId="{36A8C8E2-7683-4A01-9EB1-43EF7BAF4EC9}" dt="2020-10-21T15:46:51.903" v="977" actId="27636"/>
          <ac:spMkLst>
            <pc:docMk/>
            <pc:sldMk cId="1678587205" sldId="1155"/>
            <ac:spMk id="13" creationId="{9632B4B8-D3FE-4823-9D54-69D45052947E}"/>
          </ac:spMkLst>
        </pc:spChg>
        <pc:spChg chg="mod">
          <ac:chgData name="Пламен Чингаров" userId="9dafb1f256ddc3dd" providerId="LiveId" clId="{36A8C8E2-7683-4A01-9EB1-43EF7BAF4EC9}" dt="2020-10-21T15:47:31.488" v="1065" actId="6549"/>
          <ac:spMkLst>
            <pc:docMk/>
            <pc:sldMk cId="1678587205" sldId="1155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42:01.349" v="618" actId="20577"/>
        <pc:sldMkLst>
          <pc:docMk/>
          <pc:sldMk cId="3343378185" sldId="1156"/>
        </pc:sldMkLst>
        <pc:spChg chg="mod">
          <ac:chgData name="Пламен Чингаров" userId="9dafb1f256ddc3dd" providerId="LiveId" clId="{36A8C8E2-7683-4A01-9EB1-43EF7BAF4EC9}" dt="2020-10-21T15:42:01.349" v="618" actId="20577"/>
          <ac:spMkLst>
            <pc:docMk/>
            <pc:sldMk cId="3343378185" sldId="1156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08.932" v="1604" actId="6549"/>
        <pc:sldMkLst>
          <pc:docMk/>
          <pc:sldMk cId="3157002790" sldId="1159"/>
        </pc:sldMkLst>
        <pc:spChg chg="mod">
          <ac:chgData name="Пламен Чингаров" userId="9dafb1f256ddc3dd" providerId="LiveId" clId="{36A8C8E2-7683-4A01-9EB1-43EF7BAF4EC9}" dt="2020-10-21T15:54:08.932" v="1604" actId="6549"/>
          <ac:spMkLst>
            <pc:docMk/>
            <pc:sldMk cId="3157002790" sldId="1159"/>
            <ac:spMk id="7" creationId="{90080B9E-C426-BF41-B08F-C2859FA9C036}"/>
          </ac:spMkLst>
        </pc:spChg>
        <pc:spChg chg="mod">
          <ac:chgData name="Пламен Чингаров" userId="9dafb1f256ddc3dd" providerId="LiveId" clId="{36A8C8E2-7683-4A01-9EB1-43EF7BAF4EC9}" dt="2020-10-21T15:51:37.070" v="1496" actId="20577"/>
          <ac:spMkLst>
            <pc:docMk/>
            <pc:sldMk cId="3157002790" sldId="1159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23.534" v="1605"/>
        <pc:sldMkLst>
          <pc:docMk/>
          <pc:sldMk cId="811921215" sldId="1162"/>
        </pc:sldMkLst>
        <pc:spChg chg="mod">
          <ac:chgData name="Пламен Чингаров" userId="9dafb1f256ddc3dd" providerId="LiveId" clId="{36A8C8E2-7683-4A01-9EB1-43EF7BAF4EC9}" dt="2020-10-21T15:54:23.534" v="1605"/>
          <ac:spMkLst>
            <pc:docMk/>
            <pc:sldMk cId="811921215" sldId="1162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44:57.023" v="760" actId="14100"/>
        <pc:sldMkLst>
          <pc:docMk/>
          <pc:sldMk cId="2186784549" sldId="1163"/>
        </pc:sldMkLst>
        <pc:spChg chg="mod">
          <ac:chgData name="Пламен Чингаров" userId="9dafb1f256ddc3dd" providerId="LiveId" clId="{36A8C8E2-7683-4A01-9EB1-43EF7BAF4EC9}" dt="2020-10-21T15:44:57.023" v="760" actId="14100"/>
          <ac:spMkLst>
            <pc:docMk/>
            <pc:sldMk cId="2186784549" sldId="1163"/>
            <ac:spMk id="7" creationId="{90080B9E-C426-BF41-B08F-C2859FA9C036}"/>
          </ac:spMkLst>
        </pc:spChg>
      </pc:sldChg>
      <pc:sldChg chg="modSp mod">
        <pc:chgData name="Пламен Чингаров" userId="9dafb1f256ddc3dd" providerId="LiveId" clId="{36A8C8E2-7683-4A01-9EB1-43EF7BAF4EC9}" dt="2020-10-21T15:48:46.306" v="1242" actId="20577"/>
        <pc:sldMkLst>
          <pc:docMk/>
          <pc:sldMk cId="1632676290" sldId="1164"/>
        </pc:sldMkLst>
        <pc:spChg chg="mod">
          <ac:chgData name="Пламен Чингаров" userId="9dafb1f256ddc3dd" providerId="LiveId" clId="{36A8C8E2-7683-4A01-9EB1-43EF7BAF4EC9}" dt="2020-10-21T15:48:46.306" v="1242" actId="20577"/>
          <ac:spMkLst>
            <pc:docMk/>
            <pc:sldMk cId="1632676290" sldId="1164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40.982" v="1613" actId="20577"/>
        <pc:sldMkLst>
          <pc:docMk/>
          <pc:sldMk cId="1907942004" sldId="1168"/>
        </pc:sldMkLst>
        <pc:spChg chg="mod">
          <ac:chgData name="Пламен Чингаров" userId="9dafb1f256ddc3dd" providerId="LiveId" clId="{36A8C8E2-7683-4A01-9EB1-43EF7BAF4EC9}" dt="2020-10-21T15:54:40.982" v="1613" actId="20577"/>
          <ac:spMkLst>
            <pc:docMk/>
            <pc:sldMk cId="1907942004" sldId="1168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55:20.478" v="1661" actId="313"/>
        <pc:sldMkLst>
          <pc:docMk/>
          <pc:sldMk cId="345612183" sldId="1169"/>
        </pc:sldMkLst>
        <pc:spChg chg="mod">
          <ac:chgData name="Пламен Чингаров" userId="9dafb1f256ddc3dd" providerId="LiveId" clId="{36A8C8E2-7683-4A01-9EB1-43EF7BAF4EC9}" dt="2020-10-21T15:55:20.478" v="1661" actId="313"/>
          <ac:spMkLst>
            <pc:docMk/>
            <pc:sldMk cId="345612183" sldId="1169"/>
            <ac:spMk id="12" creationId="{899F7975-B288-4129-82F3-26F15880B3F8}"/>
          </ac:spMkLst>
        </pc:spChg>
      </pc:sldChg>
      <pc:sldChg chg="modSp mod">
        <pc:chgData name="Пламен Чингаров" userId="9dafb1f256ddc3dd" providerId="LiveId" clId="{36A8C8E2-7683-4A01-9EB1-43EF7BAF4EC9}" dt="2020-10-21T15:43:15.955" v="727" actId="6549"/>
        <pc:sldMkLst>
          <pc:docMk/>
          <pc:sldMk cId="1792150518" sldId="1170"/>
        </pc:sldMkLst>
        <pc:spChg chg="mod">
          <ac:chgData name="Пламен Чингаров" userId="9dafb1f256ddc3dd" providerId="LiveId" clId="{36A8C8E2-7683-4A01-9EB1-43EF7BAF4EC9}" dt="2020-10-21T15:42:27.765" v="665" actId="6549"/>
          <ac:spMkLst>
            <pc:docMk/>
            <pc:sldMk cId="1792150518" sldId="1170"/>
            <ac:spMk id="13" creationId="{86B08A72-D8F2-2B4C-90A6-138848A9CEF3}"/>
          </ac:spMkLst>
        </pc:spChg>
        <pc:spChg chg="mod">
          <ac:chgData name="Пламен Чингаров" userId="9dafb1f256ddc3dd" providerId="LiveId" clId="{36A8C8E2-7683-4A01-9EB1-43EF7BAF4EC9}" dt="2020-10-21T15:43:15.955" v="727" actId="6549"/>
          <ac:spMkLst>
            <pc:docMk/>
            <pc:sldMk cId="1792150518" sldId="1170"/>
            <ac:spMk id="28" creationId="{5FB94A8B-8030-4227-9089-BF588E717957}"/>
          </ac:spMkLst>
        </pc:spChg>
      </pc:sldChg>
      <pc:sldChg chg="modSp mod">
        <pc:chgData name="Пламен Чингаров" userId="9dafb1f256ddc3dd" providerId="LiveId" clId="{36A8C8E2-7683-4A01-9EB1-43EF7BAF4EC9}" dt="2020-10-21T15:57:34.281" v="1808" actId="20577"/>
        <pc:sldMkLst>
          <pc:docMk/>
          <pc:sldMk cId="2729316465" sldId="1171"/>
        </pc:sldMkLst>
        <pc:spChg chg="mod">
          <ac:chgData name="Пламен Чингаров" userId="9dafb1f256ddc3dd" providerId="LiveId" clId="{36A8C8E2-7683-4A01-9EB1-43EF7BAF4EC9}" dt="2020-10-21T15:57:34.281" v="1808" actId="20577"/>
          <ac:spMkLst>
            <pc:docMk/>
            <pc:sldMk cId="2729316465" sldId="1171"/>
            <ac:spMk id="14" creationId="{516B959E-3BE4-024E-BECE-F90627F8E656}"/>
          </ac:spMkLst>
        </pc:spChg>
        <pc:spChg chg="mod">
          <ac:chgData name="Пламен Чингаров" userId="9dafb1f256ddc3dd" providerId="LiveId" clId="{36A8C8E2-7683-4A01-9EB1-43EF7BAF4EC9}" dt="2020-10-21T15:37:47.762" v="341"/>
          <ac:spMkLst>
            <pc:docMk/>
            <pc:sldMk cId="2729316465" sldId="1171"/>
            <ac:spMk id="16" creationId="{B75C058A-8A76-C44C-A435-FC9916EC2D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8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2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6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34351"/>
            <a:ext cx="55880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0A97F71-4074-4915-B539-DA1F00C94D01}" type="slidenum">
              <a:rPr lang="en-US" sz="563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5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 spd="slow"/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9pPr>
    </p:titleStyle>
    <p:bodyStyle>
      <a:lvl1pPr marL="1285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419100" indent="-127397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9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898922" indent="-12739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285843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6pPr>
      <a:lvl7pPr marL="154301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7pPr>
      <a:lvl8pPr marL="180018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8pPr>
      <a:lvl9pPr marL="2057349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&#1084;&#1072;&#1090;&#1077;&#1088;&#1080;&#1072;&#1083;&#1080;-&#1088;&#1077;&#1089;&#1091;&#1088;&#1089;&#1085;&#1080;%20&#1047;&#1055;/me301_en%20Membership%20Satisfaction%20guide.pdf" TargetMode="External"/><Relationship Id="rId2" Type="http://schemas.openxmlformats.org/officeDocument/2006/relationships/hyperlink" Target="../&#1084;&#1072;&#1090;&#1077;&#1088;&#1080;&#1072;&#1083;&#1080;-&#1088;&#1077;&#1089;&#1091;&#1088;&#1089;&#1085;&#1080;%20&#1047;&#1055;/da-cqi_en%20Club%20Quality%20Initiative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../&#1084;&#1072;&#1090;&#1077;&#1088;&#1080;&#1072;&#1083;&#1080;-&#1088;&#1077;&#1089;&#1091;&#1088;&#1089;&#1085;&#1080;%20&#1047;&#1055;/DA-MIH_en.pdf" TargetMode="External"/><Relationship Id="rId4" Type="http://schemas.openxmlformats.org/officeDocument/2006/relationships/hyperlink" Target="../&#1084;&#1072;&#1090;&#1077;&#1088;&#1080;&#1072;&#1083;&#1080;-&#1088;&#1077;&#1089;&#1091;&#1088;&#1089;&#1085;&#1080;%20&#1047;&#1055;/DA-YCYW_en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ionsclubs.org/en/resources-for-members/resource-center/improving-club-qualit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8.lionsclubs.org/reports/ClubHealthAssessment/2022-2023/2022-08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5400" b="1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Оценка състоянието на клуба</a:t>
            </a:r>
            <a:endParaRPr lang="en-US" sz="5400" b="1" dirty="0">
              <a:solidFill>
                <a:srgbClr val="EBB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AA8DD97-E1D1-4A31-9A83-A760E45C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25063"/>
            <a:ext cx="6417129" cy="36078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08B01FD9-D62C-42BC-B475-B54940DE622E}"/>
              </a:ext>
            </a:extLst>
          </p:cNvPr>
          <p:cNvSpPr txBox="1">
            <a:spLocks/>
          </p:cNvSpPr>
          <p:nvPr/>
        </p:nvSpPr>
        <p:spPr>
          <a:xfrm>
            <a:off x="114300" y="484454"/>
            <a:ext cx="11079622" cy="6920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kern="0" dirty="0">
                <a:solidFill>
                  <a:srgbClr val="00338D"/>
                </a:solidFill>
              </a:rPr>
              <a:t>Accessing Club Health Assessment Reports</a:t>
            </a:r>
          </a:p>
        </p:txBody>
      </p:sp>
      <p:sp>
        <p:nvSpPr>
          <p:cNvPr id="6" name="Седмоъгълник 5">
            <a:extLst>
              <a:ext uri="{FF2B5EF4-FFF2-40B4-BE49-F238E27FC236}">
                <a16:creationId xmlns:a16="http://schemas.microsoft.com/office/drawing/2014/main" id="{EE9F97A9-4C7D-4070-8E1F-56096DB5A25D}"/>
              </a:ext>
            </a:extLst>
          </p:cNvPr>
          <p:cNvSpPr/>
          <p:nvPr/>
        </p:nvSpPr>
        <p:spPr bwMode="auto">
          <a:xfrm>
            <a:off x="1412421" y="1328758"/>
            <a:ext cx="538843" cy="586155"/>
          </a:xfrm>
          <a:prstGeom prst="hep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1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Десетоъгълник 7">
            <a:extLst>
              <a:ext uri="{FF2B5EF4-FFF2-40B4-BE49-F238E27FC236}">
                <a16:creationId xmlns:a16="http://schemas.microsoft.com/office/drawing/2014/main" id="{FF9328F7-3A89-48B5-B75F-23D01014F6CC}"/>
              </a:ext>
            </a:extLst>
          </p:cNvPr>
          <p:cNvSpPr/>
          <p:nvPr/>
        </p:nvSpPr>
        <p:spPr bwMode="auto">
          <a:xfrm>
            <a:off x="5556139" y="1598526"/>
            <a:ext cx="604157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2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4" name="Десетоъгълник 13">
            <a:extLst>
              <a:ext uri="{FF2B5EF4-FFF2-40B4-BE49-F238E27FC236}">
                <a16:creationId xmlns:a16="http://schemas.microsoft.com/office/drawing/2014/main" id="{F6AFE6D6-0FD9-4BF0-BE06-999779756D06}"/>
              </a:ext>
            </a:extLst>
          </p:cNvPr>
          <p:cNvSpPr/>
          <p:nvPr/>
        </p:nvSpPr>
        <p:spPr bwMode="auto">
          <a:xfrm>
            <a:off x="114300" y="2996326"/>
            <a:ext cx="604157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3000" dirty="0">
                <a:solidFill>
                  <a:srgbClr val="404040"/>
                </a:solidFill>
                <a:ea typeface="ヒラギノ角ゴ Pro W3" pitchFamily="84" charset="-128"/>
              </a:rPr>
              <a:t>3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BF23244E-9FC6-4A05-AA72-013FBB3FF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8" r="8129"/>
          <a:stretch/>
        </p:blipFill>
        <p:spPr>
          <a:xfrm>
            <a:off x="6580263" y="1176486"/>
            <a:ext cx="5096034" cy="2775028"/>
          </a:xfrm>
          <a:prstGeom prst="rect">
            <a:avLst/>
          </a:prstGeom>
        </p:spPr>
      </p:pic>
      <p:sp>
        <p:nvSpPr>
          <p:cNvPr id="20" name="Десетоъгълник 19">
            <a:extLst>
              <a:ext uri="{FF2B5EF4-FFF2-40B4-BE49-F238E27FC236}">
                <a16:creationId xmlns:a16="http://schemas.microsoft.com/office/drawing/2014/main" id="{F5EF82D8-E70C-4B0A-9B70-62550ECEC3D5}"/>
              </a:ext>
            </a:extLst>
          </p:cNvPr>
          <p:cNvSpPr/>
          <p:nvPr/>
        </p:nvSpPr>
        <p:spPr bwMode="auto">
          <a:xfrm>
            <a:off x="6580263" y="2065180"/>
            <a:ext cx="800251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4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25" name="Картина 24">
            <a:extLst>
              <a:ext uri="{FF2B5EF4-FFF2-40B4-BE49-F238E27FC236}">
                <a16:creationId xmlns:a16="http://schemas.microsoft.com/office/drawing/2014/main" id="{29CCC251-8C67-41D5-BD71-978042E3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30" y="4278423"/>
            <a:ext cx="5144868" cy="2324100"/>
          </a:xfrm>
          <a:prstGeom prst="rect">
            <a:avLst/>
          </a:prstGeom>
        </p:spPr>
      </p:pic>
      <p:sp>
        <p:nvSpPr>
          <p:cNvPr id="23" name="Десетоъгълник 22">
            <a:extLst>
              <a:ext uri="{FF2B5EF4-FFF2-40B4-BE49-F238E27FC236}">
                <a16:creationId xmlns:a16="http://schemas.microsoft.com/office/drawing/2014/main" id="{F597CF64-5288-471A-AD97-4F67C3CE26D9}"/>
              </a:ext>
            </a:extLst>
          </p:cNvPr>
          <p:cNvSpPr/>
          <p:nvPr/>
        </p:nvSpPr>
        <p:spPr bwMode="auto">
          <a:xfrm>
            <a:off x="6573603" y="3799827"/>
            <a:ext cx="604157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5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04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2977" y="270750"/>
            <a:ext cx="9835356" cy="121812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 </a:t>
            </a:r>
            <a:b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Оценка на клубното здраве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6" y="1945648"/>
            <a:ext cx="3920071" cy="2313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06855" y="4366884"/>
            <a:ext cx="3591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/>
              <a:t>Идете на стр. </a:t>
            </a:r>
            <a:r>
              <a:rPr lang="en-US" sz="1500" b="1" i="1" dirty="0"/>
              <a:t> </a:t>
            </a:r>
            <a:r>
              <a:rPr lang="en-US" sz="1500" b="1" i="1" dirty="0">
                <a:solidFill>
                  <a:srgbClr val="FF0000"/>
                </a:solidFill>
              </a:rPr>
              <a:t>1-2 </a:t>
            </a:r>
            <a:r>
              <a:rPr lang="bg-BG" sz="1500" b="1" i="1" dirty="0">
                <a:solidFill>
                  <a:srgbClr val="FF0000"/>
                </a:solidFill>
              </a:rPr>
              <a:t> </a:t>
            </a:r>
            <a:r>
              <a:rPr lang="bg-BG" sz="1500" b="1" i="1" dirty="0"/>
              <a:t>от вашия наръчник по темата. </a:t>
            </a:r>
            <a:r>
              <a:rPr lang="en-US" sz="1500" b="1" i="1" dirty="0"/>
              <a:t> </a:t>
            </a:r>
          </a:p>
          <a:p>
            <a:r>
              <a:rPr lang="bg-BG" sz="1500" b="1" i="1" dirty="0"/>
              <a:t>Имате  10  мин да изпълните упражнението </a:t>
            </a:r>
            <a:endParaRPr lang="en-US" sz="1500" b="1" i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417633" y="2152018"/>
            <a:ext cx="7217381" cy="39936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 err="1">
                <a:ea typeface="Arial" charset="0"/>
                <a:cs typeface="Arial" charset="0"/>
              </a:rPr>
              <a:t>Прегледайте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всеки</a:t>
            </a:r>
            <a:r>
              <a:rPr lang="ru-RU" sz="3600" kern="0" dirty="0">
                <a:ea typeface="Arial" charset="0"/>
                <a:cs typeface="Arial" charset="0"/>
              </a:rPr>
              <a:t> сценарий на страница 1-2.</a:t>
            </a:r>
          </a:p>
          <a:p>
            <a:r>
              <a:rPr lang="ru-RU" sz="3600" kern="0" dirty="0">
                <a:ea typeface="Arial" charset="0"/>
                <a:cs typeface="Arial" charset="0"/>
              </a:rPr>
              <a:t>Обсъдете с участниците на Вашата маса какъв според Вас е статуса на всеки клуб.</a:t>
            </a:r>
          </a:p>
          <a:p>
            <a:r>
              <a:rPr lang="ru-RU" sz="3600" kern="0" dirty="0" err="1">
                <a:ea typeface="Arial" charset="0"/>
                <a:cs typeface="Arial" charset="0"/>
              </a:rPr>
              <a:t>Бъдете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готови</a:t>
            </a:r>
            <a:r>
              <a:rPr lang="ru-RU" sz="3600" kern="0" dirty="0">
                <a:ea typeface="Arial" charset="0"/>
                <a:cs typeface="Arial" charset="0"/>
              </a:rPr>
              <a:t> да </a:t>
            </a:r>
            <a:r>
              <a:rPr lang="ru-RU" sz="3600" kern="0" dirty="0" err="1">
                <a:ea typeface="Arial" charset="0"/>
                <a:cs typeface="Arial" charset="0"/>
              </a:rPr>
              <a:t>споделите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мислите</a:t>
            </a:r>
            <a:r>
              <a:rPr lang="ru-RU" sz="3600" kern="0" dirty="0">
                <a:ea typeface="Arial" charset="0"/>
                <a:cs typeface="Arial" charset="0"/>
              </a:rPr>
              <a:t> си с </a:t>
            </a:r>
            <a:r>
              <a:rPr lang="ru-RU" sz="3600" kern="0" dirty="0" err="1">
                <a:ea typeface="Arial" charset="0"/>
                <a:cs typeface="Arial" charset="0"/>
              </a:rPr>
              <a:t>останалите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участници</a:t>
            </a:r>
            <a:r>
              <a:rPr lang="ru-RU" sz="3600" kern="0" dirty="0">
                <a:ea typeface="Arial" charset="0"/>
                <a:cs typeface="Arial" charset="0"/>
              </a:rPr>
              <a:t>.</a:t>
            </a: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B9BF4A-D0D2-9284-07B6-065A81F34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200" y="432851"/>
            <a:ext cx="118882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8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42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34113"/>
            <a:ext cx="7458644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108000"/>
              </a:lnSpc>
            </a:pPr>
            <a:r>
              <a:rPr lang="bg-B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Ресурси за Клубно здраве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242442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478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107581" y="2262934"/>
            <a:ext cx="9396440" cy="222400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5400" kern="0" dirty="0">
                <a:solidFill>
                  <a:schemeClr val="bg1"/>
                </a:solidFill>
              </a:rPr>
              <a:t>С какви ресурси разполагате, за да подобрите клубното състояние</a:t>
            </a:r>
            <a:r>
              <a:rPr lang="en-US" sz="5400" kern="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4F4D62-654A-2FCD-4AA1-692B631E8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716" y="215170"/>
            <a:ext cx="118882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48146" y="1686988"/>
            <a:ext cx="9790839" cy="33639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/>
              <a:t>Стратегиите за действие при оценка на клубното състояние;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/>
              <a:t>Страница </a:t>
            </a:r>
            <a:r>
              <a:rPr lang="ru-RU" sz="2800" kern="0" dirty="0" err="1"/>
              <a:t>Подобр</a:t>
            </a:r>
            <a:r>
              <a:rPr lang="bg-BG" sz="2800" kern="0" dirty="0"/>
              <a:t>и </a:t>
            </a:r>
            <a:r>
              <a:rPr lang="ru-RU" sz="2800" kern="0" dirty="0"/>
              <a:t>качеството на своя клуб;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/>
              <a:t>Вашите колеги – председатели на Зони;</a:t>
            </a:r>
            <a:endParaRPr lang="en-US" sz="2800" kern="0" dirty="0"/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304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942386" y="656293"/>
            <a:ext cx="8373905" cy="63719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100" kern="0" dirty="0">
                <a:solidFill>
                  <a:srgbClr val="00338D"/>
                </a:solidFill>
              </a:rPr>
              <a:t>Достъпни ресурси за Клубно здраве</a:t>
            </a:r>
            <a:r>
              <a:rPr lang="bg-BG" sz="4000" kern="0" dirty="0">
                <a:solidFill>
                  <a:srgbClr val="00338D"/>
                </a:solidFill>
              </a:rPr>
              <a:t>:</a:t>
            </a:r>
            <a:endParaRPr lang="en-US" sz="40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3C1EE8-19C2-1A4B-D22F-8D8CC0ED2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202" y="215413"/>
            <a:ext cx="118882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1233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718860" y="467834"/>
            <a:ext cx="10045438" cy="614800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/>
              <a:t>Стратегии за  оценка на клубното здраве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DFFA43F8-02E9-4795-9A64-884153A43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60845"/>
              </p:ext>
            </p:extLst>
          </p:nvPr>
        </p:nvGraphicFramePr>
        <p:xfrm>
          <a:off x="718860" y="1226634"/>
          <a:ext cx="11096151" cy="55223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72460">
                  <a:extLst>
                    <a:ext uri="{9D8B030D-6E8A-4147-A177-3AD203B41FA5}">
                      <a16:colId xmlns:a16="http://schemas.microsoft.com/office/drawing/2014/main" val="4257792588"/>
                    </a:ext>
                  </a:extLst>
                </a:gridCol>
                <a:gridCol w="2856953">
                  <a:extLst>
                    <a:ext uri="{9D8B030D-6E8A-4147-A177-3AD203B41FA5}">
                      <a16:colId xmlns:a16="http://schemas.microsoft.com/office/drawing/2014/main" val="2515446881"/>
                    </a:ext>
                  </a:extLst>
                </a:gridCol>
                <a:gridCol w="6566738">
                  <a:extLst>
                    <a:ext uri="{9D8B030D-6E8A-4147-A177-3AD203B41FA5}">
                      <a16:colId xmlns:a16="http://schemas.microsoft.com/office/drawing/2014/main" val="789194327"/>
                    </a:ext>
                  </a:extLst>
                </a:gridCol>
              </a:tblGrid>
              <a:tr h="780003">
                <a:tc>
                  <a:txBody>
                    <a:bodyPr/>
                    <a:lstStyle/>
                    <a:p>
                      <a:r>
                        <a:rPr lang="bg-BG" sz="2200" b="1" dirty="0"/>
                        <a:t>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Потенциален проблем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Възможни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52367"/>
                  </a:ext>
                </a:extLst>
              </a:tr>
              <a:tr h="436801">
                <a:tc gridSpan="3">
                  <a:txBody>
                    <a:bodyPr/>
                    <a:lstStyle/>
                    <a:p>
                      <a:r>
                        <a:rPr lang="bg-BG" sz="2200" b="1" dirty="0">
                          <a:solidFill>
                            <a:srgbClr val="00338D"/>
                          </a:solidFill>
                          <a:highlight>
                            <a:srgbClr val="FFFF00"/>
                          </a:highlight>
                        </a:rPr>
                        <a:t>ЧЛЕНСТВО: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612955"/>
                  </a:ext>
                </a:extLst>
              </a:tr>
              <a:tr h="3525611">
                <a:tc>
                  <a:txBody>
                    <a:bodyPr/>
                    <a:lstStyle/>
                    <a:p>
                      <a:r>
                        <a:rPr lang="bg-BG" sz="2000" dirty="0"/>
                        <a:t>Отпадане на членове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Скучни сбирки;</a:t>
                      </a:r>
                    </a:p>
                    <a:p>
                      <a:r>
                        <a:rPr lang="bg-BG" sz="2000" dirty="0"/>
                        <a:t>Не се подкрепят значими за членовете дейности;</a:t>
                      </a:r>
                    </a:p>
                    <a:p>
                      <a:r>
                        <a:rPr lang="bg-BG" sz="2000" dirty="0"/>
                        <a:t>Не се предоставят нови дейности</a:t>
                      </a:r>
                    </a:p>
                    <a:p>
                      <a:r>
                        <a:rPr lang="bg-BG" sz="2000" dirty="0"/>
                        <a:t>Не се привличат нови членове</a:t>
                      </a:r>
                    </a:p>
                    <a:p>
                      <a:r>
                        <a:rPr lang="bg-BG" sz="2000" dirty="0"/>
                        <a:t>Неправилна ориентация на нови членове;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1.</a:t>
                      </a:r>
                      <a:r>
                        <a:rPr lang="bg-BG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Работете за „задържане“</a:t>
                      </a:r>
                    </a:p>
                    <a:p>
                      <a:r>
                        <a:rPr lang="bg-BG" sz="2000" dirty="0">
                          <a:hlinkClick r:id="rId2" action="ppaction://hlinkfile"/>
                        </a:rPr>
                        <a:t>Инициатива </a:t>
                      </a:r>
                      <a:r>
                        <a:rPr lang="en-US" sz="2000" dirty="0">
                          <a:hlinkClick r:id="rId2" action="ppaction://hlinkfile"/>
                        </a:rPr>
                        <a:t>Club Quality</a:t>
                      </a:r>
                      <a:r>
                        <a:rPr lang="bg-BG" sz="2000" dirty="0">
                          <a:hlinkClick r:id="rId2" action="ppaction://hlinkfile"/>
                        </a:rPr>
                        <a:t>  </a:t>
                      </a:r>
                      <a:r>
                        <a:rPr lang="bg-BG" sz="2000" dirty="0"/>
                        <a:t>и изследвайте клубния рейтинг </a:t>
                      </a:r>
                    </a:p>
                    <a:p>
                      <a:r>
                        <a:rPr lang="bg-BG" sz="2000" dirty="0"/>
                        <a:t>Допитване до нови членовете</a:t>
                      </a:r>
                    </a:p>
                    <a:p>
                      <a:r>
                        <a:rPr lang="bg-BG" sz="2000" dirty="0"/>
                        <a:t>Допитване „</a:t>
                      </a:r>
                      <a:r>
                        <a:rPr lang="bg-BG" sz="2000" dirty="0">
                          <a:hlinkClick r:id="rId3" action="ppaction://hlinkfile"/>
                        </a:rPr>
                        <a:t>Удовлетвореност на бивши членове</a:t>
                      </a:r>
                      <a:r>
                        <a:rPr lang="bg-BG" sz="2000" dirty="0"/>
                        <a:t>“-Защо?</a:t>
                      </a:r>
                    </a:p>
                    <a:p>
                      <a:r>
                        <a:rPr lang="bg-BG" sz="2000" dirty="0"/>
                        <a:t>2. </a:t>
                      </a:r>
                      <a:r>
                        <a:rPr lang="en-GB" sz="2000" dirty="0">
                          <a:hlinkClick r:id="rId4" action="ppaction://hlinkfile"/>
                        </a:rPr>
                        <a:t>Your Club, Your Way</a:t>
                      </a:r>
                      <a:r>
                        <a:rPr lang="bg-BG" sz="2000" dirty="0">
                          <a:hlinkClick r:id="rId4" action="ppaction://hlinkfile"/>
                        </a:rPr>
                        <a:t> </a:t>
                      </a:r>
                      <a:r>
                        <a:rPr lang="en-US" sz="2000" dirty="0"/>
                        <a:t>– </a:t>
                      </a:r>
                      <a:r>
                        <a:rPr lang="bg-BG" sz="2000" dirty="0"/>
                        <a:t>формат на срещите</a:t>
                      </a:r>
                    </a:p>
                    <a:p>
                      <a:r>
                        <a:rPr lang="bg-BG" sz="2000" dirty="0"/>
                        <a:t>2,2 Ефективни дейности -</a:t>
                      </a:r>
                      <a:r>
                        <a:rPr lang="en-GB" sz="2000" dirty="0"/>
                        <a:t> “</a:t>
                      </a:r>
                      <a:r>
                        <a:rPr lang="en-GB" sz="2000" dirty="0">
                          <a:hlinkClick r:id="rId5" action="ppaction://hlinkfile"/>
                        </a:rPr>
                        <a:t>Making it Happen</a:t>
                      </a:r>
                      <a:r>
                        <a:rPr lang="en-GB" sz="2000" dirty="0"/>
                        <a:t>” </a:t>
                      </a:r>
                      <a:endParaRPr lang="bg-BG" sz="2000" dirty="0"/>
                    </a:p>
                    <a:p>
                      <a:r>
                        <a:rPr lang="bg-BG" sz="2000" dirty="0"/>
                        <a:t>2,3 Курс Ефективен екип</a:t>
                      </a:r>
                    </a:p>
                    <a:p>
                      <a:r>
                        <a:rPr lang="bg-BG" sz="2000" dirty="0"/>
                        <a:t>2,4 Обучение клубни </a:t>
                      </a:r>
                      <a:r>
                        <a:rPr lang="bg-BG" sz="2000" dirty="0" err="1"/>
                        <a:t>лид</a:t>
                      </a:r>
                      <a:r>
                        <a:rPr lang="en-US" sz="2000" dirty="0"/>
                        <a:t>e</a:t>
                      </a:r>
                      <a:r>
                        <a:rPr lang="bg-BG" sz="2000" dirty="0"/>
                        <a:t>ри</a:t>
                      </a:r>
                    </a:p>
                    <a:p>
                      <a:r>
                        <a:rPr lang="bg-BG" sz="2000" dirty="0"/>
                        <a:t>2,5 </a:t>
                      </a:r>
                      <a:r>
                        <a:rPr lang="en-US" sz="2000" dirty="0"/>
                        <a:t>Orientation guide </a:t>
                      </a:r>
                    </a:p>
                    <a:p>
                      <a:r>
                        <a:rPr lang="en-US" sz="2000" dirty="0"/>
                        <a:t>2,6 Club Excellence Award</a:t>
                      </a:r>
                    </a:p>
                    <a:p>
                      <a:r>
                        <a:rPr lang="en-US" sz="2000" dirty="0"/>
                        <a:t>2,7</a:t>
                      </a:r>
                      <a:r>
                        <a:rPr lang="bg-BG" sz="2000" dirty="0"/>
                        <a:t> </a:t>
                      </a:r>
                      <a:r>
                        <a:rPr lang="en-US" sz="2000" dirty="0"/>
                        <a:t>Mentoring program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3721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Възстановяване на клубове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Програма за приоритетни клубове</a:t>
                      </a:r>
                    </a:p>
                    <a:p>
                      <a:r>
                        <a:rPr lang="bg-BG" sz="2000" dirty="0"/>
                        <a:t>Кампании за членство- млад/др/  </a:t>
                      </a:r>
                      <a:r>
                        <a:rPr lang="en-US" sz="2000" dirty="0" err="1"/>
                        <a:t>WorldIductionDay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02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56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1233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14663" y="352862"/>
            <a:ext cx="10343150" cy="85930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/>
              <a:t>Стратегии за  оценка на клубното здраве</a:t>
            </a:r>
            <a:r>
              <a:rPr lang="en-US" sz="3600" kern="0" dirty="0"/>
              <a:t> – 2 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DFFA43F8-02E9-4795-9A64-884153A43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15084"/>
              </p:ext>
            </p:extLst>
          </p:nvPr>
        </p:nvGraphicFramePr>
        <p:xfrm>
          <a:off x="417095" y="1155933"/>
          <a:ext cx="11357810" cy="5455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11898">
                  <a:extLst>
                    <a:ext uri="{9D8B030D-6E8A-4147-A177-3AD203B41FA5}">
                      <a16:colId xmlns:a16="http://schemas.microsoft.com/office/drawing/2014/main" val="4257792588"/>
                    </a:ext>
                  </a:extLst>
                </a:gridCol>
                <a:gridCol w="2924323">
                  <a:extLst>
                    <a:ext uri="{9D8B030D-6E8A-4147-A177-3AD203B41FA5}">
                      <a16:colId xmlns:a16="http://schemas.microsoft.com/office/drawing/2014/main" val="2515446881"/>
                    </a:ext>
                  </a:extLst>
                </a:gridCol>
                <a:gridCol w="6721589">
                  <a:extLst>
                    <a:ext uri="{9D8B030D-6E8A-4147-A177-3AD203B41FA5}">
                      <a16:colId xmlns:a16="http://schemas.microsoft.com/office/drawing/2014/main" val="789194327"/>
                    </a:ext>
                  </a:extLst>
                </a:gridCol>
              </a:tblGrid>
              <a:tr h="381521">
                <a:tc>
                  <a:txBody>
                    <a:bodyPr/>
                    <a:lstStyle/>
                    <a:p>
                      <a:r>
                        <a:rPr lang="bg-BG" sz="2200" b="1" dirty="0"/>
                        <a:t>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/>
                        <a:t>Потенциален проблем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Възможни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52367"/>
                  </a:ext>
                </a:extLst>
              </a:tr>
              <a:tr h="884729">
                <a:tc>
                  <a:txBody>
                    <a:bodyPr/>
                    <a:lstStyle/>
                    <a:p>
                      <a:r>
                        <a:rPr lang="bg-BG" sz="2000" dirty="0"/>
                        <a:t>Месечни отчети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Клубът не подава  месечни отчети за членство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Контакти с клубния секретар, при необходимост – инструкции</a:t>
                      </a:r>
                      <a:r>
                        <a:rPr lang="en-US" sz="2000" dirty="0"/>
                        <a:t> </a:t>
                      </a:r>
                      <a:r>
                        <a:rPr lang="bg-BG" sz="2000" dirty="0"/>
                        <a:t>за попълване, напомняне!</a:t>
                      </a:r>
                      <a:r>
                        <a:rPr lang="en-US" sz="2000" dirty="0"/>
                        <a:t>?</a:t>
                      </a:r>
                      <a:r>
                        <a:rPr lang="bg-BG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37219"/>
                  </a:ext>
                </a:extLst>
              </a:tr>
              <a:tr h="1152828">
                <a:tc>
                  <a:txBody>
                    <a:bodyPr/>
                    <a:lstStyle/>
                    <a:p>
                      <a:r>
                        <a:rPr lang="bg-BG" sz="2000" dirty="0"/>
                        <a:t>Ръководство за следв. Лайънс година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Клубът не е избрал ново ръководство или не го е вписал в </a:t>
                      </a:r>
                      <a:r>
                        <a:rPr lang="en-US" sz="2000" dirty="0"/>
                        <a:t>MyLCI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Контакт с ръководството за навременен избор</a:t>
                      </a:r>
                    </a:p>
                    <a:p>
                      <a:r>
                        <a:rPr lang="bg-BG" sz="2000" dirty="0"/>
                        <a:t>Инструкции за подаване</a:t>
                      </a:r>
                    </a:p>
                    <a:p>
                      <a:r>
                        <a:rPr lang="bg-BG" sz="2000" dirty="0"/>
                        <a:t>Помощ при </a:t>
                      </a:r>
                      <a:r>
                        <a:rPr lang="en-US" sz="2000" dirty="0"/>
                        <a:t>PU101</a:t>
                      </a:r>
                      <a:r>
                        <a:rPr lang="bg-BG" sz="2000" dirty="0"/>
                        <a:t>, ако срока  30.06. е пропуснат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02525"/>
                  </a:ext>
                </a:extLst>
              </a:tr>
              <a:tr h="884729">
                <a:tc>
                  <a:txBody>
                    <a:bodyPr/>
                    <a:lstStyle/>
                    <a:p>
                      <a:r>
                        <a:rPr lang="bg-BG" sz="2000" dirty="0"/>
                        <a:t>Ротация на президент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Президентът не се сменя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Това може да е индикатор за липса на нови лидери. Окуражавайте промените, развитието на лидерството, новите идеи и промени със смените.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63521"/>
                  </a:ext>
                </a:extLst>
              </a:tr>
              <a:tr h="616629">
                <a:tc>
                  <a:txBody>
                    <a:bodyPr/>
                    <a:lstStyle/>
                    <a:p>
                      <a:r>
                        <a:rPr lang="bg-BG" sz="2000" dirty="0"/>
                        <a:t>Без актуален 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E-mail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Липсата на е-</a:t>
                      </a:r>
                      <a:r>
                        <a:rPr lang="en-US" sz="2000" dirty="0"/>
                        <a:t>mail</a:t>
                      </a:r>
                      <a:r>
                        <a:rPr lang="bg-BG" sz="2000" dirty="0"/>
                        <a:t>  или неактуален такъв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Подтикване на секретаря да актуализира данните на членовете; особено комуникационните – ел.поща, тел.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56623"/>
                  </a:ext>
                </a:extLst>
              </a:tr>
              <a:tr h="616629">
                <a:tc>
                  <a:txBody>
                    <a:bodyPr/>
                    <a:lstStyle/>
                    <a:p>
                      <a:r>
                        <a:rPr lang="bg-BG" sz="2000" dirty="0"/>
                        <a:t>Месеци без отчет за дейност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Липсват дейности, не се отчитат, липсва достъп до </a:t>
                      </a:r>
                      <a:r>
                        <a:rPr lang="en-US" sz="2000" dirty="0" err="1"/>
                        <a:t>MyLION</a:t>
                      </a:r>
                      <a:r>
                        <a:rPr lang="en-US" sz="2000" dirty="0"/>
                        <a:t>, </a:t>
                      </a:r>
                      <a:r>
                        <a:rPr lang="bg-BG" sz="2000" dirty="0"/>
                        <a:t>незнание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Свържете се с клуба – дали имат дейности, ако не – обсъдете предложения и идеи</a:t>
                      </a:r>
                      <a:r>
                        <a:rPr lang="en-US" sz="2000" dirty="0"/>
                        <a:t>; </a:t>
                      </a:r>
                      <a:r>
                        <a:rPr lang="bg-BG" sz="2000" dirty="0"/>
                        <a:t>знаят ли как да отчитат, помощ от Дистрикт Админ, помощ с регистрация в </a:t>
                      </a:r>
                      <a:r>
                        <a:rPr lang="en-US" sz="2000" dirty="0" err="1"/>
                        <a:t>MyLION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4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67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54766" y="722182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  <a:hlinkClick r:id="rId2"/>
              </a:rPr>
              <a:t>Improving</a:t>
            </a:r>
            <a:r>
              <a:rPr lang="en-US" kern="0" dirty="0">
                <a:solidFill>
                  <a:srgbClr val="00338D"/>
                </a:solidFill>
              </a:rPr>
              <a:t> Club Quality </a:t>
            </a:r>
            <a:r>
              <a:rPr lang="bg-BG" kern="0" dirty="0">
                <a:solidFill>
                  <a:srgbClr val="00338D"/>
                </a:solidFill>
              </a:rPr>
              <a:t>ресурси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61DBAE-9976-4EF8-9AB0-06CAA0B1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6" y="2393479"/>
            <a:ext cx="10592028" cy="430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D929F8-29D0-316A-A60E-ECCA923BF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542" y="216983"/>
            <a:ext cx="1188823" cy="1097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0FD96-22B1-A0CF-AE05-291197065745}"/>
              </a:ext>
            </a:extLst>
          </p:cNvPr>
          <p:cNvSpPr txBox="1"/>
          <p:nvPr/>
        </p:nvSpPr>
        <p:spPr>
          <a:xfrm>
            <a:off x="1054766" y="1601802"/>
            <a:ext cx="101212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https://www.lionsclubs.org/en/resources-for-members/resource-center/improving-club-quality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95673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kern="0" dirty="0">
                <a:solidFill>
                  <a:srgbClr val="00338D"/>
                </a:solidFill>
              </a:rPr>
              <a:t>Ресурси 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F5F7334-0FE1-4FB1-BA56-B25506DAFF7B}"/>
              </a:ext>
            </a:extLst>
          </p:cNvPr>
          <p:cNvSpPr txBox="1">
            <a:spLocks/>
          </p:cNvSpPr>
          <p:nvPr/>
        </p:nvSpPr>
        <p:spPr>
          <a:xfrm>
            <a:off x="1104900" y="1419752"/>
            <a:ext cx="5256401" cy="21428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Your Club, Your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Plan for Your Club’s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Quality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Excellence Award</a:t>
            </a:r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01032-228A-4527-992D-D1BB9AB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639" y="3917186"/>
            <a:ext cx="2280402" cy="2629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7A0BF9-A132-115A-1EB4-C7FD1749A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791" y="310992"/>
            <a:ext cx="902286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3FC550-EE9A-F6CB-4E62-6827A74DD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69" t="23422" r="25338" b="16286"/>
          <a:stretch/>
        </p:blipFill>
        <p:spPr>
          <a:xfrm>
            <a:off x="689599" y="3562610"/>
            <a:ext cx="2433638" cy="306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Plan for your club's success">
            <a:extLst>
              <a:ext uri="{FF2B5EF4-FFF2-40B4-BE49-F238E27FC236}">
                <a16:creationId xmlns:a16="http://schemas.microsoft.com/office/drawing/2014/main" id="{325F5C6E-0ABF-34EB-F617-A35CB071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06" y="3519750"/>
            <a:ext cx="2257105" cy="3071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712F71-A58A-2E8C-2F32-07A4CC2C2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470" y="3429000"/>
            <a:ext cx="2447030" cy="316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794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CE509-2A13-40A5-95E5-9AB235E5F03D}"/>
              </a:ext>
            </a:extLst>
          </p:cNvPr>
          <p:cNvSpPr/>
          <p:nvPr/>
        </p:nvSpPr>
        <p:spPr>
          <a:xfrm>
            <a:off x="2983264" y="1302963"/>
            <a:ext cx="6930190" cy="54483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228600" y="3314311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solidFill>
                  <a:srgbClr val="00338D"/>
                </a:solidFill>
              </a:rPr>
              <a:t>Your Peers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D4AE2B2E-04DA-4CB1-93A7-10DC6AAE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r="1500" b="22758"/>
          <a:stretch/>
        </p:blipFill>
        <p:spPr>
          <a:xfrm>
            <a:off x="15240" y="-2"/>
            <a:ext cx="12161520" cy="6962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86CBC1-BCEC-41CD-BDA5-3DCC79ECE2F1}"/>
              </a:ext>
            </a:extLst>
          </p:cNvPr>
          <p:cNvSpPr/>
          <p:nvPr/>
        </p:nvSpPr>
        <p:spPr>
          <a:xfrm>
            <a:off x="0" y="-1"/>
            <a:ext cx="12192000" cy="6962425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F7975-B288-4129-82F3-26F15880B3F8}"/>
              </a:ext>
            </a:extLst>
          </p:cNvPr>
          <p:cNvSpPr txBox="1"/>
          <p:nvPr/>
        </p:nvSpPr>
        <p:spPr>
          <a:xfrm>
            <a:off x="2062746" y="2136175"/>
            <a:ext cx="842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Вашите колеги</a:t>
            </a:r>
            <a:endParaRPr lang="en-US" sz="7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Gold Bar">
            <a:extLst>
              <a:ext uri="{FF2B5EF4-FFF2-40B4-BE49-F238E27FC236}">
                <a16:creationId xmlns:a16="http://schemas.microsoft.com/office/drawing/2014/main" id="{13B9F287-6B2F-4029-8170-6985321E9521}"/>
              </a:ext>
            </a:extLst>
          </p:cNvPr>
          <p:cNvSpPr/>
          <p:nvPr/>
        </p:nvSpPr>
        <p:spPr>
          <a:xfrm flipV="1">
            <a:off x="4244176" y="3542948"/>
            <a:ext cx="3784599" cy="117637"/>
          </a:xfrm>
          <a:prstGeom prst="rect">
            <a:avLst/>
          </a:prstGeom>
          <a:solidFill>
            <a:srgbClr val="FBC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1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317381" y="-1016620"/>
            <a:ext cx="6858000" cy="8891239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Цели на Сесията 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093463" y="2078649"/>
            <a:ext cx="8039101" cy="37986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определят характеристиките на успешните клубове;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анализират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докладите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за оценка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клуба - 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Club Health Assessment Reports</a:t>
            </a:r>
            <a:r>
              <a:rPr lang="bg-BG" sz="2800" kern="0" dirty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използват ресурси за подобряване състоянието на клуба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45E7BB-6931-BAEF-328C-9CDFDFBE5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38" y="249785"/>
            <a:ext cx="1100499" cy="10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0" y="272858"/>
            <a:ext cx="10839806" cy="125728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b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Използвайте ресурсите за клубно здраве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2106677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06856" y="4441313"/>
            <a:ext cx="3892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/>
              <a:t>Идете на стр. </a:t>
            </a:r>
            <a:r>
              <a:rPr lang="en-US" sz="1500" b="1" i="1" dirty="0"/>
              <a:t> </a:t>
            </a:r>
            <a:r>
              <a:rPr lang="bg-BG" sz="1500" b="1" i="1" dirty="0">
                <a:solidFill>
                  <a:srgbClr val="FF0000"/>
                </a:solidFill>
              </a:rPr>
              <a:t>8</a:t>
            </a:r>
            <a:r>
              <a:rPr lang="en-US" sz="1500" b="1" i="1" dirty="0"/>
              <a:t> </a:t>
            </a:r>
            <a:r>
              <a:rPr lang="bg-BG" sz="1500" b="1" i="1" dirty="0"/>
              <a:t> от вашия наръчник по темата. </a:t>
            </a:r>
            <a:r>
              <a:rPr lang="en-US" sz="1500" b="1" i="1" dirty="0"/>
              <a:t> </a:t>
            </a:r>
          </a:p>
          <a:p>
            <a:r>
              <a:rPr lang="bg-BG" sz="1500" b="1" i="1" dirty="0"/>
              <a:t>Имате  6  минути да изпълните упражнението </a:t>
            </a:r>
            <a:endParaRPr lang="en-US" sz="1500" b="1" i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293220" y="1955910"/>
            <a:ext cx="7479547" cy="3124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kern="0" dirty="0">
                <a:ea typeface="Arial" charset="0"/>
                <a:cs typeface="Arial" charset="0"/>
              </a:rPr>
              <a:t>Прегледайте отново всеки клубен сценарий на страници 1-2.</a:t>
            </a:r>
          </a:p>
          <a:p>
            <a:r>
              <a:rPr lang="ru-RU" sz="3200" kern="0" dirty="0">
                <a:ea typeface="Arial" charset="0"/>
                <a:cs typeface="Arial" charset="0"/>
              </a:rPr>
              <a:t>Запишете кои ресурси бихте използвали за всеки клуб – стр.8</a:t>
            </a:r>
          </a:p>
          <a:p>
            <a:r>
              <a:rPr lang="ru-RU" sz="3200" kern="0" dirty="0" err="1">
                <a:ea typeface="Arial" charset="0"/>
                <a:cs typeface="Arial" charset="0"/>
              </a:rPr>
              <a:t>Бъдете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готови</a:t>
            </a:r>
            <a:r>
              <a:rPr lang="ru-RU" sz="3200" kern="0" dirty="0">
                <a:ea typeface="Arial" charset="0"/>
                <a:cs typeface="Arial" charset="0"/>
              </a:rPr>
              <a:t> да </a:t>
            </a:r>
            <a:r>
              <a:rPr lang="ru-RU" sz="3200" kern="0" dirty="0" err="1">
                <a:ea typeface="Arial" charset="0"/>
                <a:cs typeface="Arial" charset="0"/>
              </a:rPr>
              <a:t>споделите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мислите</a:t>
            </a:r>
            <a:r>
              <a:rPr lang="ru-RU" sz="3200" kern="0" dirty="0">
                <a:ea typeface="Arial" charset="0"/>
                <a:cs typeface="Arial" charset="0"/>
              </a:rPr>
              <a:t> си с </a:t>
            </a:r>
            <a:r>
              <a:rPr lang="ru-RU" sz="3200" kern="0" dirty="0" err="1">
                <a:ea typeface="Arial" charset="0"/>
                <a:cs typeface="Arial" charset="0"/>
              </a:rPr>
              <a:t>останалите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участници</a:t>
            </a:r>
            <a:r>
              <a:rPr lang="ru-RU" sz="3200" kern="0" dirty="0">
                <a:ea typeface="Arial" charset="0"/>
                <a:cs typeface="Arial" charset="0"/>
              </a:rPr>
              <a:t>.</a:t>
            </a: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CD617-3432-3440-F12B-4CD51622D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755" y="172349"/>
            <a:ext cx="118882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8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Цели на сесията: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350016" y="2388374"/>
            <a:ext cx="7514562" cy="4012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определят характеристиките на успешните клубове;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анализират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докладите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за оценка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клуба - 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Club Health Assessment Reports</a:t>
            </a:r>
            <a:r>
              <a:rPr lang="bg-BG" sz="2800" kern="0" dirty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използват ресурси за подобряване състоянието  на клуба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959733" y="1273988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C7D36-FB07-EB44-AFEB-5F2439355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3297" y="211274"/>
            <a:ext cx="118882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875280" y="3387278"/>
            <a:ext cx="656336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Здрави Клубове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340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274849" y="1893453"/>
            <a:ext cx="8709102" cy="3749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5400" kern="0" dirty="0" err="1">
                <a:solidFill>
                  <a:schemeClr val="bg1"/>
                </a:solidFill>
              </a:rPr>
              <a:t>Какви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  <a:r>
              <a:rPr lang="ru-RU" sz="5400" kern="0" dirty="0" err="1">
                <a:solidFill>
                  <a:schemeClr val="bg1"/>
                </a:solidFill>
              </a:rPr>
              <a:t>са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  <a:r>
              <a:rPr lang="ru-RU" sz="5400" kern="0" dirty="0" err="1">
                <a:solidFill>
                  <a:schemeClr val="bg1"/>
                </a:solidFill>
              </a:rPr>
              <a:t>характеристиките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5400" kern="0" dirty="0">
                <a:solidFill>
                  <a:schemeClr val="bg1"/>
                </a:solidFill>
              </a:rPr>
              <a:t>на стабилните/здравите клубове?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4511ED-C528-E5DA-D766-02286534C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160" y="240099"/>
            <a:ext cx="1188418" cy="10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805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914734" y="1110497"/>
            <a:ext cx="10754180" cy="43703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Членовете на клуба </a:t>
            </a:r>
            <a:r>
              <a:rPr lang="bg-BG" sz="2800" kern="0" dirty="0"/>
              <a:t>планират и </a:t>
            </a:r>
            <a:r>
              <a:rPr lang="ru-RU" sz="2800" kern="0" dirty="0"/>
              <a:t>провеждат значими дейности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Клубът</a:t>
            </a:r>
            <a:r>
              <a:rPr lang="ru-RU" sz="2800" kern="0" dirty="0"/>
              <a:t> </a:t>
            </a:r>
            <a:r>
              <a:rPr lang="ru-RU" sz="2800" kern="0" dirty="0" err="1"/>
              <a:t>постига</a:t>
            </a:r>
            <a:r>
              <a:rPr lang="ru-RU" sz="2800" kern="0" dirty="0"/>
              <a:t> </a:t>
            </a:r>
            <a:r>
              <a:rPr lang="ru-RU" sz="2800" kern="0" dirty="0" err="1"/>
              <a:t>ръст</a:t>
            </a:r>
            <a:r>
              <a:rPr lang="ru-RU" sz="2800" kern="0" dirty="0"/>
              <a:t> на </a:t>
            </a:r>
            <a:r>
              <a:rPr lang="ru-RU" sz="2800" kern="0" dirty="0" err="1"/>
              <a:t>членството</a:t>
            </a:r>
            <a:r>
              <a:rPr lang="ru-RU" sz="2800" kern="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Задържа членове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Клубът</a:t>
            </a:r>
            <a:r>
              <a:rPr lang="ru-RU" sz="2800" kern="0" dirty="0"/>
              <a:t> </a:t>
            </a:r>
            <a:r>
              <a:rPr lang="ru-RU" sz="2800" kern="0" dirty="0" err="1"/>
              <a:t>осъществява</a:t>
            </a:r>
            <a:r>
              <a:rPr lang="ru-RU" sz="2800" kern="0" dirty="0"/>
              <a:t> </a:t>
            </a:r>
            <a:r>
              <a:rPr lang="ru-RU" sz="2800" kern="0" dirty="0" err="1"/>
              <a:t>ефективни</a:t>
            </a:r>
            <a:r>
              <a:rPr lang="ru-RU" sz="2800" kern="0" dirty="0"/>
              <a:t> </a:t>
            </a:r>
            <a:r>
              <a:rPr lang="ru-RU" sz="2800" kern="0" dirty="0" err="1"/>
              <a:t>вътрешни</a:t>
            </a:r>
            <a:r>
              <a:rPr lang="ru-RU" sz="2800" kern="0" dirty="0"/>
              <a:t> и </a:t>
            </a:r>
            <a:r>
              <a:rPr lang="ru-RU" sz="2800" kern="0" dirty="0" err="1"/>
              <a:t>външни</a:t>
            </a:r>
            <a:r>
              <a:rPr lang="ru-RU" sz="2800" kern="0" dirty="0"/>
              <a:t> </a:t>
            </a:r>
            <a:r>
              <a:rPr lang="ru-RU" sz="2800" kern="0" dirty="0" err="1"/>
              <a:t>комуникации</a:t>
            </a:r>
            <a:endParaRPr lang="ru-RU" sz="2800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Клубните срещи се провеждат редовно и са положителни и пълноценни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Клубните лидери участват в обучения за лидерство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Клубът е в добро финансово състояние </a:t>
            </a:r>
            <a:endParaRPr lang="en-US" sz="2800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800" kern="0" dirty="0"/>
              <a:t>Р</a:t>
            </a:r>
            <a:r>
              <a:rPr lang="ru-RU" sz="2800" kern="0" dirty="0"/>
              <a:t>едовно се отчита</a:t>
            </a: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918451" y="87515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819538" y="264584"/>
            <a:ext cx="9962952" cy="609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000" kern="0" dirty="0">
                <a:solidFill>
                  <a:srgbClr val="00338D"/>
                </a:solidFill>
              </a:rPr>
              <a:t>Елементи на  „Клубното здраве“</a:t>
            </a:r>
            <a:endParaRPr lang="en-US" sz="4000" kern="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-8698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568475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1037062" y="3245005"/>
            <a:ext cx="9534293" cy="2450585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Отчети за оценка на клубното здраве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bg-BG" sz="4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Club Health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Assessment Reports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7" y="247058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38957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706137" y="1917344"/>
            <a:ext cx="10031810" cy="25961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5400" dirty="0">
                <a:solidFill>
                  <a:schemeClr val="bg1"/>
                </a:solidFill>
              </a:rPr>
              <a:t>Какви индикатори да използвам, за да определя дали клубовете от моята зона са здрави?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D651BD-BC0B-7A02-8158-1A49E873D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9124" y="306051"/>
            <a:ext cx="118882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0783" y="1045197"/>
            <a:ext cx="2743200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6B08A72-D8F2-2B4C-90A6-138848A9CEF3}"/>
              </a:ext>
            </a:extLst>
          </p:cNvPr>
          <p:cNvSpPr txBox="1">
            <a:spLocks/>
          </p:cNvSpPr>
          <p:nvPr/>
        </p:nvSpPr>
        <p:spPr>
          <a:xfrm>
            <a:off x="2576148" y="269913"/>
            <a:ext cx="6992470" cy="815821"/>
          </a:xfrm>
          <a:prstGeom prst="rect">
            <a:avLst/>
          </a:prstGeom>
        </p:spPr>
        <p:txBody>
          <a:bodyPr/>
          <a:lstStyle>
            <a:lvl1pPr marL="1285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419100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898922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9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2858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15430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18001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057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bg-BG" altLang="en-U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Оценка на клубното здраве</a:t>
            </a:r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94A8B-8030-4227-9089-BF588E717957}"/>
              </a:ext>
            </a:extLst>
          </p:cNvPr>
          <p:cNvSpPr txBox="1"/>
          <p:nvPr/>
        </p:nvSpPr>
        <p:spPr>
          <a:xfrm>
            <a:off x="7933712" y="1329663"/>
            <a:ext cx="38348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Направете бърз преглед на</a:t>
            </a: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:</a:t>
            </a:r>
          </a:p>
          <a:p>
            <a:endParaRPr lang="en-US" sz="2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Net Growth Y-T-D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Service Activity Reporting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President Rotation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Membership Reporting History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Club Status </a:t>
            </a:r>
          </a:p>
          <a:p>
            <a:endParaRPr lang="en-US" sz="3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80820" y="1434060"/>
            <a:ext cx="6658810" cy="5013173"/>
            <a:chOff x="1142334" y="1434060"/>
            <a:chExt cx="6658810" cy="50131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D045E5-C017-4ED0-945B-34983F7C2649}"/>
                </a:ext>
              </a:extLst>
            </p:cNvPr>
            <p:cNvGrpSpPr/>
            <p:nvPr/>
          </p:nvGrpSpPr>
          <p:grpSpPr>
            <a:xfrm>
              <a:off x="1142334" y="1434060"/>
              <a:ext cx="6658810" cy="5013173"/>
              <a:chOff x="4728533" y="1526746"/>
              <a:chExt cx="6658810" cy="5013173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4771BCD2-9B6A-4A1E-A572-C9C741623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533" y="1526746"/>
                <a:ext cx="6658810" cy="501317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4C19A53-3020-4D31-B160-3726EA70BFDF}"/>
                  </a:ext>
                </a:extLst>
              </p:cNvPr>
              <p:cNvGrpSpPr/>
              <p:nvPr/>
            </p:nvGrpSpPr>
            <p:grpSpPr>
              <a:xfrm>
                <a:off x="10585632" y="3356162"/>
                <a:ext cx="749457" cy="643105"/>
                <a:chOff x="7055186" y="2327432"/>
                <a:chExt cx="749457" cy="643105"/>
              </a:xfrm>
            </p:grpSpPr>
            <p:sp>
              <p:nvSpPr>
                <p:cNvPr id="10" name="Left Arrow 8">
                  <a:extLst>
                    <a:ext uri="{FF2B5EF4-FFF2-40B4-BE49-F238E27FC236}">
                      <a16:creationId xmlns:a16="http://schemas.microsoft.com/office/drawing/2014/main" id="{7792ED74-22C9-4630-BBAF-FCDBAD080798}"/>
                    </a:ext>
                  </a:extLst>
                </p:cNvPr>
                <p:cNvSpPr/>
                <p:nvPr/>
              </p:nvSpPr>
              <p:spPr>
                <a:xfrm>
                  <a:off x="7055186" y="2327432"/>
                  <a:ext cx="713299" cy="643105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DF8493F-D432-4B30-A272-E18D75A25D36}"/>
                    </a:ext>
                  </a:extLst>
                </p:cNvPr>
                <p:cNvSpPr txBox="1"/>
                <p:nvPr/>
              </p:nvSpPr>
              <p:spPr>
                <a:xfrm>
                  <a:off x="7220248" y="2521384"/>
                  <a:ext cx="584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0249821-3147-4F8F-A744-1D149525E0AB}"/>
                  </a:ext>
                </a:extLst>
              </p:cNvPr>
              <p:cNvGrpSpPr/>
              <p:nvPr/>
            </p:nvGrpSpPr>
            <p:grpSpPr>
              <a:xfrm>
                <a:off x="6729594" y="5767952"/>
                <a:ext cx="747593" cy="609600"/>
                <a:chOff x="3195900" y="5243899"/>
                <a:chExt cx="747593" cy="609600"/>
              </a:xfrm>
            </p:grpSpPr>
            <p:sp>
              <p:nvSpPr>
                <p:cNvPr id="16" name="Left Arrow 5">
                  <a:extLst>
                    <a:ext uri="{FF2B5EF4-FFF2-40B4-BE49-F238E27FC236}">
                      <a16:creationId xmlns:a16="http://schemas.microsoft.com/office/drawing/2014/main" id="{FB2C98D0-4DA6-44C8-8D96-5589ED42A6D9}"/>
                    </a:ext>
                  </a:extLst>
                </p:cNvPr>
                <p:cNvSpPr/>
                <p:nvPr/>
              </p:nvSpPr>
              <p:spPr>
                <a:xfrm flipV="1">
                  <a:off x="3195900" y="5243899"/>
                  <a:ext cx="747593" cy="609600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6BDC6E7-C23D-4AD4-8738-35E808A6BEA0}"/>
                    </a:ext>
                  </a:extLst>
                </p:cNvPr>
                <p:cNvSpPr txBox="1"/>
                <p:nvPr/>
              </p:nvSpPr>
              <p:spPr>
                <a:xfrm>
                  <a:off x="3429854" y="5410200"/>
                  <a:ext cx="51363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5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65B52D2-7114-49F1-8413-CF1BEC34B8DC}"/>
                  </a:ext>
                </a:extLst>
              </p:cNvPr>
              <p:cNvGrpSpPr/>
              <p:nvPr/>
            </p:nvGrpSpPr>
            <p:grpSpPr>
              <a:xfrm>
                <a:off x="8954221" y="5052102"/>
                <a:ext cx="701337" cy="612648"/>
                <a:chOff x="4619624" y="4561011"/>
                <a:chExt cx="701337" cy="612648"/>
              </a:xfrm>
            </p:grpSpPr>
            <p:sp>
              <p:nvSpPr>
                <p:cNvPr id="19" name="Left Arrow 10">
                  <a:extLst>
                    <a:ext uri="{FF2B5EF4-FFF2-40B4-BE49-F238E27FC236}">
                      <a16:creationId xmlns:a16="http://schemas.microsoft.com/office/drawing/2014/main" id="{7A7162B7-526B-4B9E-9C3D-A20842B2293B}"/>
                    </a:ext>
                  </a:extLst>
                </p:cNvPr>
                <p:cNvSpPr/>
                <p:nvPr/>
              </p:nvSpPr>
              <p:spPr>
                <a:xfrm>
                  <a:off x="4619624" y="4561011"/>
                  <a:ext cx="701337" cy="612648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95D3F75-B073-40AA-A1A1-1E37B914A61B}"/>
                    </a:ext>
                  </a:extLst>
                </p:cNvPr>
                <p:cNvSpPr txBox="1"/>
                <p:nvPr/>
              </p:nvSpPr>
              <p:spPr>
                <a:xfrm>
                  <a:off x="4832791" y="4717704"/>
                  <a:ext cx="4881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4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5CD00F4-C2B2-4F31-A74F-9810B309EACF}"/>
                  </a:ext>
                </a:extLst>
              </p:cNvPr>
              <p:cNvGrpSpPr/>
              <p:nvPr/>
            </p:nvGrpSpPr>
            <p:grpSpPr>
              <a:xfrm>
                <a:off x="9563296" y="4071461"/>
                <a:ext cx="701336" cy="597585"/>
                <a:chOff x="5288279" y="3328947"/>
                <a:chExt cx="701336" cy="597585"/>
              </a:xfrm>
            </p:grpSpPr>
            <p:sp>
              <p:nvSpPr>
                <p:cNvPr id="22" name="Left Arrow 6">
                  <a:extLst>
                    <a:ext uri="{FF2B5EF4-FFF2-40B4-BE49-F238E27FC236}">
                      <a16:creationId xmlns:a16="http://schemas.microsoft.com/office/drawing/2014/main" id="{829292C8-14F5-4A14-BEE8-8A083803CE4A}"/>
                    </a:ext>
                  </a:extLst>
                </p:cNvPr>
                <p:cNvSpPr/>
                <p:nvPr/>
              </p:nvSpPr>
              <p:spPr>
                <a:xfrm>
                  <a:off x="5288279" y="3328947"/>
                  <a:ext cx="701336" cy="597585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5691F1E-8DFD-4E87-83E5-517C6622A112}"/>
                    </a:ext>
                  </a:extLst>
                </p:cNvPr>
                <p:cNvSpPr txBox="1"/>
                <p:nvPr/>
              </p:nvSpPr>
              <p:spPr>
                <a:xfrm>
                  <a:off x="5528589" y="3496851"/>
                  <a:ext cx="434899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F9EFF5E-F51E-4007-A0BF-79262B910354}"/>
                  </a:ext>
                </a:extLst>
              </p:cNvPr>
              <p:cNvGrpSpPr/>
              <p:nvPr/>
            </p:nvGrpSpPr>
            <p:grpSpPr>
              <a:xfrm>
                <a:off x="7806319" y="1909487"/>
                <a:ext cx="717240" cy="612648"/>
                <a:chOff x="3486837" y="1625670"/>
                <a:chExt cx="717240" cy="612648"/>
              </a:xfrm>
            </p:grpSpPr>
            <p:sp>
              <p:nvSpPr>
                <p:cNvPr id="25" name="Left Arrow 7">
                  <a:extLst>
                    <a:ext uri="{FF2B5EF4-FFF2-40B4-BE49-F238E27FC236}">
                      <a16:creationId xmlns:a16="http://schemas.microsoft.com/office/drawing/2014/main" id="{A7CE25C3-EA03-46DB-97EB-C0D967917C0A}"/>
                    </a:ext>
                  </a:extLst>
                </p:cNvPr>
                <p:cNvSpPr/>
                <p:nvPr/>
              </p:nvSpPr>
              <p:spPr>
                <a:xfrm>
                  <a:off x="3486837" y="1625670"/>
                  <a:ext cx="713299" cy="612648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D59280C-F997-4E99-B789-7F65646E9DE3}"/>
                    </a:ext>
                  </a:extLst>
                </p:cNvPr>
                <p:cNvSpPr txBox="1"/>
                <p:nvPr/>
              </p:nvSpPr>
              <p:spPr>
                <a:xfrm>
                  <a:off x="3587443" y="1780989"/>
                  <a:ext cx="6166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1</a:t>
                  </a:r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A218A5-D8DF-4A8C-81D3-0AE0596C21A9}"/>
                </a:ext>
              </a:extLst>
            </p:cNvPr>
            <p:cNvSpPr/>
            <p:nvPr/>
          </p:nvSpPr>
          <p:spPr bwMode="auto">
            <a:xfrm>
              <a:off x="3180668" y="1491501"/>
              <a:ext cx="3001894" cy="29785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94F115F-DD0E-499F-84BF-11608A0C3E03}"/>
              </a:ext>
            </a:extLst>
          </p:cNvPr>
          <p:cNvSpPr/>
          <p:nvPr/>
        </p:nvSpPr>
        <p:spPr bwMode="auto">
          <a:xfrm>
            <a:off x="5755341" y="6121101"/>
            <a:ext cx="1108038" cy="2581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34CF4-F3B3-4D75-8678-75582257624D}"/>
              </a:ext>
            </a:extLst>
          </p:cNvPr>
          <p:cNvSpPr/>
          <p:nvPr/>
        </p:nvSpPr>
        <p:spPr bwMode="auto">
          <a:xfrm>
            <a:off x="1151043" y="2769324"/>
            <a:ext cx="269276" cy="33231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1531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solidFill>
                  <a:schemeClr val="lt1">
                    <a:alpha val="44000"/>
                  </a:schemeClr>
                </a:solidFill>
              </a:rPr>
              <a:t>aa</a:t>
            </a:r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-94533" y="1014281"/>
            <a:ext cx="11772900" cy="107434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2743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NeueLT Std Lt" panose="020B0403020202020204" pitchFamily="34" charset="0"/>
                <a:hlinkClick r:id="rId2"/>
              </a:rPr>
              <a:t>http://www8.lionsclubs.org/reports/ClubHealthAssessment/2022-2023/2022-08/</a:t>
            </a:r>
            <a:r>
              <a:rPr lang="bg-BG" dirty="0">
                <a:latin typeface="HelveticaNeueLT Std Lt" panose="020B0403020202020204" pitchFamily="34" charset="0"/>
              </a:rPr>
              <a:t> </a:t>
            </a:r>
            <a:endParaRPr lang="ru-RU" dirty="0">
              <a:latin typeface="HelveticaNeueLT Std Lt" panose="020B0403020202020204" pitchFamily="34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521393" y="78720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3632" y="190064"/>
            <a:ext cx="1116473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kern="0" dirty="0">
                <a:solidFill>
                  <a:srgbClr val="00338D"/>
                </a:solidFill>
              </a:rPr>
              <a:t>Как да намерите отчетите </a:t>
            </a:r>
            <a:r>
              <a:rPr lang="en-US" sz="3200" kern="0" dirty="0">
                <a:solidFill>
                  <a:srgbClr val="00338D"/>
                </a:solidFill>
              </a:rPr>
              <a:t>Club Health Assessment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9D08E8-5BED-3290-6EA4-5D6CC2E8D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47" t="12448" r="12876" b="6457"/>
          <a:stretch/>
        </p:blipFill>
        <p:spPr>
          <a:xfrm>
            <a:off x="2655517" y="1497691"/>
            <a:ext cx="7127309" cy="51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845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7337</TotalTime>
  <Words>767</Words>
  <Application>Microsoft Office PowerPoint</Application>
  <PresentationFormat>Widescreen</PresentationFormat>
  <Paragraphs>166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Neue</vt:lpstr>
      <vt:lpstr>HelveticaNeueLT Std Lt</vt:lpstr>
      <vt:lpstr>Segoe UI</vt:lpstr>
      <vt:lpstr>Segoe UI Semibold</vt:lpstr>
      <vt:lpstr>MASTER SLIDE - BLANK</vt:lpstr>
      <vt:lpstr>2_White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Aneliya Kaneva</cp:lastModifiedBy>
  <cp:revision>297</cp:revision>
  <cp:lastPrinted>2020-02-26T15:12:31Z</cp:lastPrinted>
  <dcterms:created xsi:type="dcterms:W3CDTF">2018-11-12T16:45:52Z</dcterms:created>
  <dcterms:modified xsi:type="dcterms:W3CDTF">2022-10-01T06:58:13Z</dcterms:modified>
</cp:coreProperties>
</file>