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75" r:id="rId11"/>
    <p:sldId id="1155" r:id="rId12"/>
    <p:sldId id="1148" r:id="rId13"/>
    <p:sldId id="1164" r:id="rId14"/>
    <p:sldId id="1159" r:id="rId15"/>
    <p:sldId id="1151" r:id="rId16"/>
    <p:sldId id="1174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35"/>
    <a:srgbClr val="00338D"/>
    <a:srgbClr val="FFCC00"/>
    <a:srgbClr val="0D2240"/>
    <a:srgbClr val="EBB700"/>
    <a:srgbClr val="55565A"/>
    <a:srgbClr val="7A2682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8C8E2-7683-4A01-9EB1-43EF7BAF4EC9}" v="162" dt="2020-10-21T16:03:1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ъл стил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6" autoAdjust="0"/>
    <p:restoredTop sz="86385" autoAdjust="0"/>
  </p:normalViewPr>
  <p:slideViewPr>
    <p:cSldViewPr snapToGrid="0" snapToObjects="1">
      <p:cViewPr varScale="1">
        <p:scale>
          <a:sx n="100" d="100"/>
          <a:sy n="100" d="100"/>
        </p:scale>
        <p:origin x="690" y="84"/>
      </p:cViewPr>
      <p:guideLst>
        <p:guide orient="horz" pos="8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ламен Чингаров" userId="9dafb1f256ddc3dd" providerId="LiveId" clId="{36A8C8E2-7683-4A01-9EB1-43EF7BAF4EC9}"/>
    <pc:docChg chg="undo custSel modSld">
      <pc:chgData name="Пламен Чингаров" userId="9dafb1f256ddc3dd" providerId="LiveId" clId="{36A8C8E2-7683-4A01-9EB1-43EF7BAF4EC9}" dt="2020-10-21T15:57:34.281" v="1808" actId="20577"/>
      <pc:docMkLst>
        <pc:docMk/>
      </pc:docMkLst>
      <pc:sldChg chg="modSp mod">
        <pc:chgData name="Пламен Чингаров" userId="9dafb1f256ddc3dd" providerId="LiveId" clId="{36A8C8E2-7683-4A01-9EB1-43EF7BAF4EC9}" dt="2020-10-21T15:40:24.178" v="470" actId="6549"/>
        <pc:sldMkLst>
          <pc:docMk/>
          <pc:sldMk cId="2180130853" sldId="1105"/>
        </pc:sldMkLst>
        <pc:spChg chg="mod">
          <ac:chgData name="Пламен Чингаров" userId="9dafb1f256ddc3dd" providerId="LiveId" clId="{36A8C8E2-7683-4A01-9EB1-43EF7BAF4EC9}" dt="2020-10-21T15:40:24.178" v="470" actId="6549"/>
          <ac:spMkLst>
            <pc:docMk/>
            <pc:sldMk cId="2180130853" sldId="1105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39:18.223" v="423" actId="6549"/>
          <ac:spMkLst>
            <pc:docMk/>
            <pc:sldMk cId="2180130853" sldId="110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37:35.703" v="340" actId="20577"/>
        <pc:sldMkLst>
          <pc:docMk/>
          <pc:sldMk cId="2802489159" sldId="1136"/>
        </pc:sldMkLst>
        <pc:spChg chg="mod">
          <ac:chgData name="Пламен Чингаров" userId="9dafb1f256ddc3dd" providerId="LiveId" clId="{36A8C8E2-7683-4A01-9EB1-43EF7BAF4EC9}" dt="2020-10-21T15:15:27.064" v="74" actId="6549"/>
          <ac:spMkLst>
            <pc:docMk/>
            <pc:sldMk cId="2802489159" sldId="1136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35.703" v="340" actId="20577"/>
          <ac:spMkLst>
            <pc:docMk/>
            <pc:sldMk cId="2802489159" sldId="1136"/>
            <ac:spMk id="16" creationId="{B75C058A-8A76-C44C-A435-FC9916EC2D6F}"/>
          </ac:spMkLst>
        </pc:spChg>
      </pc:sldChg>
      <pc:sldChg chg="modSp">
        <pc:chgData name="Пламен Чингаров" userId="9dafb1f256ddc3dd" providerId="LiveId" clId="{36A8C8E2-7683-4A01-9EB1-43EF7BAF4EC9}" dt="2020-10-21T15:36:47.681" v="338" actId="6549"/>
        <pc:sldMkLst>
          <pc:docMk/>
          <pc:sldMk cId="1939481041" sldId="1140"/>
        </pc:sldMkLst>
        <pc:spChg chg="mod">
          <ac:chgData name="Пламен Чингаров" userId="9dafb1f256ddc3dd" providerId="LiveId" clId="{36A8C8E2-7683-4A01-9EB1-43EF7BAF4EC9}" dt="2020-10-21T15:36:47.681" v="338" actId="6549"/>
          <ac:spMkLst>
            <pc:docMk/>
            <pc:sldMk cId="1939481041" sldId="1140"/>
            <ac:spMk id="5" creationId="{00000000-0000-0000-0000-000000000000}"/>
          </ac:spMkLst>
        </pc:spChg>
      </pc:sldChg>
      <pc:sldChg chg="modSp modAnim">
        <pc:chgData name="Пламен Чингаров" userId="9dafb1f256ddc3dd" providerId="LiveId" clId="{36A8C8E2-7683-4A01-9EB1-43EF7BAF4EC9}" dt="2020-10-21T15:07:34.938" v="32" actId="20577"/>
        <pc:sldMkLst>
          <pc:docMk/>
          <pc:sldMk cId="3811495047" sldId="1145"/>
        </pc:sldMkLst>
        <pc:spChg chg="mod">
          <ac:chgData name="Пламен Чингаров" userId="9dafb1f256ddc3dd" providerId="LiveId" clId="{36A8C8E2-7683-4A01-9EB1-43EF7BAF4EC9}" dt="2020-10-21T15:07:34.938" v="32" actId="20577"/>
          <ac:spMkLst>
            <pc:docMk/>
            <pc:sldMk cId="3811495047" sldId="1145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38:52.519" v="360" actId="20577"/>
        <pc:sldMkLst>
          <pc:docMk/>
          <pc:sldMk cId="1180755173" sldId="1146"/>
        </pc:sldMkLst>
        <pc:spChg chg="mod">
          <ac:chgData name="Пламен Чингаров" userId="9dafb1f256ddc3dd" providerId="LiveId" clId="{36A8C8E2-7683-4A01-9EB1-43EF7BAF4EC9}" dt="2020-10-21T15:38:52.519" v="360" actId="20577"/>
          <ac:spMkLst>
            <pc:docMk/>
            <pc:sldMk cId="1180755173" sldId="1146"/>
            <ac:spMk id="16" creationId="{72B3B5E6-BE17-924E-B9FE-B2A587D5C568}"/>
          </ac:spMkLst>
        </pc:spChg>
      </pc:sldChg>
      <pc:sldChg chg="modSp">
        <pc:chgData name="Пламен Чингаров" userId="9dafb1f256ddc3dd" providerId="LiveId" clId="{36A8C8E2-7683-4A01-9EB1-43EF7BAF4EC9}" dt="2020-10-21T15:40:50.353" v="512" actId="20577"/>
        <pc:sldMkLst>
          <pc:docMk/>
          <pc:sldMk cId="203820373" sldId="1147"/>
        </pc:sldMkLst>
        <pc:spChg chg="mod">
          <ac:chgData name="Пламен Чингаров" userId="9dafb1f256ddc3dd" providerId="LiveId" clId="{36A8C8E2-7683-4A01-9EB1-43EF7BAF4EC9}" dt="2020-10-21T15:40:50.353" v="512" actId="20577"/>
          <ac:spMkLst>
            <pc:docMk/>
            <pc:sldMk cId="203820373" sldId="1147"/>
            <ac:spMk id="5" creationId="{00000000-0000-0000-0000-000000000000}"/>
          </ac:spMkLst>
        </pc:spChg>
      </pc:sldChg>
      <pc:sldChg chg="modSp">
        <pc:chgData name="Пламен Чингаров" userId="9dafb1f256ddc3dd" providerId="LiveId" clId="{36A8C8E2-7683-4A01-9EB1-43EF7BAF4EC9}" dt="2020-10-21T15:47:49.223" v="1113" actId="6549"/>
        <pc:sldMkLst>
          <pc:docMk/>
          <pc:sldMk cId="139140732" sldId="1148"/>
        </pc:sldMkLst>
        <pc:spChg chg="mod">
          <ac:chgData name="Пламен Чингаров" userId="9dafb1f256ddc3dd" providerId="LiveId" clId="{36A8C8E2-7683-4A01-9EB1-43EF7BAF4EC9}" dt="2020-10-21T15:47:49.223" v="1113" actId="6549"/>
          <ac:spMkLst>
            <pc:docMk/>
            <pc:sldMk cId="139140732" sldId="1148"/>
            <ac:spMk id="5" creationId="{00000000-0000-0000-0000-000000000000}"/>
          </ac:spMkLst>
        </pc:spChg>
      </pc:sldChg>
      <pc:sldChg chg="modSp mod">
        <pc:chgData name="Пламен Чингаров" userId="9dafb1f256ddc3dd" providerId="LiveId" clId="{36A8C8E2-7683-4A01-9EB1-43EF7BAF4EC9}" dt="2020-10-21T15:52:33.646" v="1542" actId="6549"/>
        <pc:sldMkLst>
          <pc:docMk/>
          <pc:sldMk cId="3763568064" sldId="1151"/>
        </pc:sldMkLst>
        <pc:spChg chg="mod">
          <ac:chgData name="Пламен Чингаров" userId="9dafb1f256ddc3dd" providerId="LiveId" clId="{36A8C8E2-7683-4A01-9EB1-43EF7BAF4EC9}" dt="2020-10-21T15:52:33.646" v="1542" actId="6549"/>
          <ac:spMkLst>
            <pc:docMk/>
            <pc:sldMk cId="3763568064" sldId="1151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7:13.468" v="1792" actId="6549"/>
        <pc:sldMkLst>
          <pc:docMk/>
          <pc:sldMk cId="2536883988" sldId="1154"/>
        </pc:sldMkLst>
        <pc:spChg chg="mod">
          <ac:chgData name="Пламен Чингаров" userId="9dafb1f256ddc3dd" providerId="LiveId" clId="{36A8C8E2-7683-4A01-9EB1-43EF7BAF4EC9}" dt="2020-10-21T15:57:13.468" v="1792" actId="6549"/>
          <ac:spMkLst>
            <pc:docMk/>
            <pc:sldMk cId="2536883988" sldId="1154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56:26.614" v="1779" actId="27636"/>
          <ac:spMkLst>
            <pc:docMk/>
            <pc:sldMk cId="2536883988" sldId="1154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55:58.800" v="1777" actId="6549"/>
          <ac:spMkLst>
            <pc:docMk/>
            <pc:sldMk cId="2536883988" sldId="115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7:31.488" v="1065" actId="6549"/>
        <pc:sldMkLst>
          <pc:docMk/>
          <pc:sldMk cId="1678587205" sldId="1155"/>
        </pc:sldMkLst>
        <pc:spChg chg="mod">
          <ac:chgData name="Пламен Чингаров" userId="9dafb1f256ddc3dd" providerId="LiveId" clId="{36A8C8E2-7683-4A01-9EB1-43EF7BAF4EC9}" dt="2020-10-21T15:46:27.920" v="975" actId="6549"/>
          <ac:spMkLst>
            <pc:docMk/>
            <pc:sldMk cId="1678587205" sldId="1155"/>
            <ac:spMk id="11" creationId="{1DE84104-2064-4E0A-8BC4-313BE757A90C}"/>
          </ac:spMkLst>
        </pc:spChg>
        <pc:spChg chg="mod">
          <ac:chgData name="Пламен Чингаров" userId="9dafb1f256ddc3dd" providerId="LiveId" clId="{36A8C8E2-7683-4A01-9EB1-43EF7BAF4EC9}" dt="2020-10-21T15:46:51.903" v="977" actId="27636"/>
          <ac:spMkLst>
            <pc:docMk/>
            <pc:sldMk cId="1678587205" sldId="1155"/>
            <ac:spMk id="13" creationId="{9632B4B8-D3FE-4823-9D54-69D45052947E}"/>
          </ac:spMkLst>
        </pc:spChg>
        <pc:spChg chg="mod">
          <ac:chgData name="Пламен Чингаров" userId="9dafb1f256ddc3dd" providerId="LiveId" clId="{36A8C8E2-7683-4A01-9EB1-43EF7BAF4EC9}" dt="2020-10-21T15:47:31.488" v="1065" actId="6549"/>
          <ac:spMkLst>
            <pc:docMk/>
            <pc:sldMk cId="1678587205" sldId="1155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42:01.349" v="618" actId="20577"/>
        <pc:sldMkLst>
          <pc:docMk/>
          <pc:sldMk cId="3343378185" sldId="1156"/>
        </pc:sldMkLst>
        <pc:spChg chg="mod">
          <ac:chgData name="Пламен Чингаров" userId="9dafb1f256ddc3dd" providerId="LiveId" clId="{36A8C8E2-7683-4A01-9EB1-43EF7BAF4EC9}" dt="2020-10-21T15:42:01.349" v="618" actId="20577"/>
          <ac:spMkLst>
            <pc:docMk/>
            <pc:sldMk cId="3343378185" sldId="1156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08.932" v="1604" actId="6549"/>
        <pc:sldMkLst>
          <pc:docMk/>
          <pc:sldMk cId="3157002790" sldId="1159"/>
        </pc:sldMkLst>
        <pc:spChg chg="mod">
          <ac:chgData name="Пламен Чингаров" userId="9dafb1f256ddc3dd" providerId="LiveId" clId="{36A8C8E2-7683-4A01-9EB1-43EF7BAF4EC9}" dt="2020-10-21T15:54:08.932" v="1604" actId="6549"/>
          <ac:spMkLst>
            <pc:docMk/>
            <pc:sldMk cId="3157002790" sldId="1159"/>
            <ac:spMk id="7" creationId="{90080B9E-C426-BF41-B08F-C2859FA9C036}"/>
          </ac:spMkLst>
        </pc:spChg>
        <pc:spChg chg="mod">
          <ac:chgData name="Пламен Чингаров" userId="9dafb1f256ddc3dd" providerId="LiveId" clId="{36A8C8E2-7683-4A01-9EB1-43EF7BAF4EC9}" dt="2020-10-21T15:51:37.070" v="1496" actId="20577"/>
          <ac:spMkLst>
            <pc:docMk/>
            <pc:sldMk cId="3157002790" sldId="1159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23.534" v="1605"/>
        <pc:sldMkLst>
          <pc:docMk/>
          <pc:sldMk cId="811921215" sldId="1162"/>
        </pc:sldMkLst>
        <pc:spChg chg="mod">
          <ac:chgData name="Пламен Чингаров" userId="9dafb1f256ddc3dd" providerId="LiveId" clId="{36A8C8E2-7683-4A01-9EB1-43EF7BAF4EC9}" dt="2020-10-21T15:54:23.534" v="1605"/>
          <ac:spMkLst>
            <pc:docMk/>
            <pc:sldMk cId="811921215" sldId="1162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44:57.023" v="760" actId="14100"/>
        <pc:sldMkLst>
          <pc:docMk/>
          <pc:sldMk cId="2186784549" sldId="1163"/>
        </pc:sldMkLst>
        <pc:spChg chg="mod">
          <ac:chgData name="Пламен Чингаров" userId="9dafb1f256ddc3dd" providerId="LiveId" clId="{36A8C8E2-7683-4A01-9EB1-43EF7BAF4EC9}" dt="2020-10-21T15:44:57.023" v="760" actId="14100"/>
          <ac:spMkLst>
            <pc:docMk/>
            <pc:sldMk cId="2186784549" sldId="1163"/>
            <ac:spMk id="7" creationId="{90080B9E-C426-BF41-B08F-C2859FA9C036}"/>
          </ac:spMkLst>
        </pc:spChg>
      </pc:sldChg>
      <pc:sldChg chg="modSp mod">
        <pc:chgData name="Пламен Чингаров" userId="9dafb1f256ddc3dd" providerId="LiveId" clId="{36A8C8E2-7683-4A01-9EB1-43EF7BAF4EC9}" dt="2020-10-21T15:48:46.306" v="1242" actId="20577"/>
        <pc:sldMkLst>
          <pc:docMk/>
          <pc:sldMk cId="1632676290" sldId="1164"/>
        </pc:sldMkLst>
        <pc:spChg chg="mod">
          <ac:chgData name="Пламен Чингаров" userId="9dafb1f256ddc3dd" providerId="LiveId" clId="{36A8C8E2-7683-4A01-9EB1-43EF7BAF4EC9}" dt="2020-10-21T15:48:46.306" v="1242" actId="20577"/>
          <ac:spMkLst>
            <pc:docMk/>
            <pc:sldMk cId="1632676290" sldId="1164"/>
            <ac:spMk id="16" creationId="{72B3B5E6-BE17-924E-B9FE-B2A587D5C568}"/>
          </ac:spMkLst>
        </pc:spChg>
      </pc:sldChg>
      <pc:sldChg chg="modSp mod">
        <pc:chgData name="Пламен Чингаров" userId="9dafb1f256ddc3dd" providerId="LiveId" clId="{36A8C8E2-7683-4A01-9EB1-43EF7BAF4EC9}" dt="2020-10-21T15:54:40.982" v="1613" actId="20577"/>
        <pc:sldMkLst>
          <pc:docMk/>
          <pc:sldMk cId="1907942004" sldId="1168"/>
        </pc:sldMkLst>
        <pc:spChg chg="mod">
          <ac:chgData name="Пламен Чингаров" userId="9dafb1f256ddc3dd" providerId="LiveId" clId="{36A8C8E2-7683-4A01-9EB1-43EF7BAF4EC9}" dt="2020-10-21T15:54:40.982" v="1613" actId="20577"/>
          <ac:spMkLst>
            <pc:docMk/>
            <pc:sldMk cId="1907942004" sldId="1168"/>
            <ac:spMk id="5" creationId="{8541EB86-9526-D34E-999D-4BE3BCCA49ED}"/>
          </ac:spMkLst>
        </pc:spChg>
      </pc:sldChg>
      <pc:sldChg chg="modSp mod">
        <pc:chgData name="Пламен Чингаров" userId="9dafb1f256ddc3dd" providerId="LiveId" clId="{36A8C8E2-7683-4A01-9EB1-43EF7BAF4EC9}" dt="2020-10-21T15:55:20.478" v="1661" actId="313"/>
        <pc:sldMkLst>
          <pc:docMk/>
          <pc:sldMk cId="345612183" sldId="1169"/>
        </pc:sldMkLst>
        <pc:spChg chg="mod">
          <ac:chgData name="Пламен Чингаров" userId="9dafb1f256ddc3dd" providerId="LiveId" clId="{36A8C8E2-7683-4A01-9EB1-43EF7BAF4EC9}" dt="2020-10-21T15:55:20.478" v="1661" actId="313"/>
          <ac:spMkLst>
            <pc:docMk/>
            <pc:sldMk cId="345612183" sldId="1169"/>
            <ac:spMk id="12" creationId="{899F7975-B288-4129-82F3-26F15880B3F8}"/>
          </ac:spMkLst>
        </pc:spChg>
      </pc:sldChg>
      <pc:sldChg chg="modSp mod">
        <pc:chgData name="Пламен Чингаров" userId="9dafb1f256ddc3dd" providerId="LiveId" clId="{36A8C8E2-7683-4A01-9EB1-43EF7BAF4EC9}" dt="2020-10-21T15:43:15.955" v="727" actId="6549"/>
        <pc:sldMkLst>
          <pc:docMk/>
          <pc:sldMk cId="1792150518" sldId="1170"/>
        </pc:sldMkLst>
        <pc:spChg chg="mod">
          <ac:chgData name="Пламен Чингаров" userId="9dafb1f256ddc3dd" providerId="LiveId" clId="{36A8C8E2-7683-4A01-9EB1-43EF7BAF4EC9}" dt="2020-10-21T15:42:27.765" v="665" actId="6549"/>
          <ac:spMkLst>
            <pc:docMk/>
            <pc:sldMk cId="1792150518" sldId="1170"/>
            <ac:spMk id="13" creationId="{86B08A72-D8F2-2B4C-90A6-138848A9CEF3}"/>
          </ac:spMkLst>
        </pc:spChg>
        <pc:spChg chg="mod">
          <ac:chgData name="Пламен Чингаров" userId="9dafb1f256ddc3dd" providerId="LiveId" clId="{36A8C8E2-7683-4A01-9EB1-43EF7BAF4EC9}" dt="2020-10-21T15:43:15.955" v="727" actId="6549"/>
          <ac:spMkLst>
            <pc:docMk/>
            <pc:sldMk cId="1792150518" sldId="1170"/>
            <ac:spMk id="28" creationId="{5FB94A8B-8030-4227-9089-BF588E717957}"/>
          </ac:spMkLst>
        </pc:spChg>
      </pc:sldChg>
      <pc:sldChg chg="modSp mod">
        <pc:chgData name="Пламен Чингаров" userId="9dafb1f256ddc3dd" providerId="LiveId" clId="{36A8C8E2-7683-4A01-9EB1-43EF7BAF4EC9}" dt="2020-10-21T15:57:34.281" v="1808" actId="20577"/>
        <pc:sldMkLst>
          <pc:docMk/>
          <pc:sldMk cId="2729316465" sldId="1171"/>
        </pc:sldMkLst>
        <pc:spChg chg="mod">
          <ac:chgData name="Пламен Чингаров" userId="9dafb1f256ddc3dd" providerId="LiveId" clId="{36A8C8E2-7683-4A01-9EB1-43EF7BAF4EC9}" dt="2020-10-21T15:57:34.281" v="1808" actId="20577"/>
          <ac:spMkLst>
            <pc:docMk/>
            <pc:sldMk cId="2729316465" sldId="1171"/>
            <ac:spMk id="14" creationId="{516B959E-3BE4-024E-BECE-F90627F8E656}"/>
          </ac:spMkLst>
        </pc:spChg>
        <pc:spChg chg="mod">
          <ac:chgData name="Пламен Чингаров" userId="9dafb1f256ddc3dd" providerId="LiveId" clId="{36A8C8E2-7683-4A01-9EB1-43EF7BAF4EC9}" dt="2020-10-21T15:37:47.762" v="341"/>
          <ac:spMkLst>
            <pc:docMk/>
            <pc:sldMk cId="2729316465" sldId="1171"/>
            <ac:spMk id="16" creationId="{B75C058A-8A76-C44C-A435-FC9916EC2D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10/1/2024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8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&#1084;&#1072;&#1090;&#1077;&#1088;&#1080;&#1072;&#1083;&#1080;-&#1088;&#1077;&#1089;&#1091;&#1088;&#1089;&#1085;&#1080;%20&#1047;&#1055;/me301_en%20Membership%20Satisfaction%20guide.pdf" TargetMode="External"/><Relationship Id="rId2" Type="http://schemas.openxmlformats.org/officeDocument/2006/relationships/hyperlink" Target="../&#1084;&#1072;&#1090;&#1077;&#1088;&#1080;&#1072;&#1083;&#1080;-&#1088;&#1077;&#1089;&#1091;&#1088;&#1089;&#1085;&#1080;%20&#1047;&#1055;/da-cqi_en%20Club%20Quality%20Initiative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../&#1084;&#1072;&#1090;&#1077;&#1088;&#1080;&#1072;&#1083;&#1080;-&#1088;&#1077;&#1089;&#1091;&#1088;&#1089;&#1085;&#1080;%20&#1047;&#1055;/DA-MIH_en.pdf" TargetMode="External"/><Relationship Id="rId4" Type="http://schemas.openxmlformats.org/officeDocument/2006/relationships/hyperlink" Target="../&#1084;&#1072;&#1090;&#1077;&#1088;&#1080;&#1072;&#1083;&#1080;-&#1088;&#1077;&#1089;&#1091;&#1088;&#1089;&#1085;&#1080;%20&#1047;&#1055;/DA-YCYW_e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onsclubs.org/en/resources-for-members/resource-center/improving-club-quality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Оценка състоянието на клуба</a:t>
            </a:r>
            <a:endParaRPr lang="en-US" sz="5400" b="1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2977" y="270750"/>
            <a:ext cx="9835356" cy="1218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 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Оценка на клубното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6" y="1945648"/>
            <a:ext cx="3920071" cy="2313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5" y="4366884"/>
            <a:ext cx="3591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 </a:t>
            </a:r>
            <a:r>
              <a:rPr lang="en-US" sz="1500" b="1" i="1" dirty="0">
                <a:solidFill>
                  <a:srgbClr val="FF0000"/>
                </a:solidFill>
              </a:rPr>
              <a:t>1-2 </a:t>
            </a:r>
            <a:r>
              <a:rPr lang="bg-BG" sz="1500" b="1" i="1" dirty="0">
                <a:solidFill>
                  <a:srgbClr val="FF0000"/>
                </a:solidFill>
              </a:rPr>
              <a:t> </a:t>
            </a:r>
            <a:r>
              <a:rPr lang="bg-BG" sz="1500" b="1" i="1" dirty="0"/>
              <a:t>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10  мин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417633" y="2152018"/>
            <a:ext cx="7217381" cy="39936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 err="1">
                <a:ea typeface="Arial" charset="0"/>
                <a:cs typeface="Arial" charset="0"/>
              </a:rPr>
              <a:t>Прегледайте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всеки</a:t>
            </a:r>
            <a:r>
              <a:rPr lang="ru-RU" sz="3600" kern="0" dirty="0">
                <a:ea typeface="Arial" charset="0"/>
                <a:cs typeface="Arial" charset="0"/>
              </a:rPr>
              <a:t> сценарий на страница 1-2.</a:t>
            </a:r>
          </a:p>
          <a:p>
            <a:r>
              <a:rPr lang="ru-RU" sz="3600" kern="0" dirty="0">
                <a:ea typeface="Arial" charset="0"/>
                <a:cs typeface="Arial" charset="0"/>
              </a:rPr>
              <a:t>Обсъдете с участниците на Вашата маса какъв според Вас е статуса на всеки клуб.</a:t>
            </a:r>
          </a:p>
          <a:p>
            <a:r>
              <a:rPr lang="ru-RU" sz="3600" kern="0" dirty="0" err="1">
                <a:ea typeface="Arial" charset="0"/>
                <a:cs typeface="Arial" charset="0"/>
              </a:rPr>
              <a:t>Бъдете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готови</a:t>
            </a:r>
            <a:r>
              <a:rPr lang="ru-RU" sz="3600" kern="0" dirty="0">
                <a:ea typeface="Arial" charset="0"/>
                <a:cs typeface="Arial" charset="0"/>
              </a:rPr>
              <a:t> да </a:t>
            </a:r>
            <a:r>
              <a:rPr lang="ru-RU" sz="36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мислите</a:t>
            </a:r>
            <a:r>
              <a:rPr lang="ru-RU" sz="3600" kern="0" dirty="0">
                <a:ea typeface="Arial" charset="0"/>
                <a:cs typeface="Arial" charset="0"/>
              </a:rPr>
              <a:t> си с </a:t>
            </a:r>
            <a:r>
              <a:rPr lang="ru-RU" sz="36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600" kern="0" dirty="0">
                <a:ea typeface="Arial" charset="0"/>
                <a:cs typeface="Arial" charset="0"/>
              </a:rPr>
              <a:t> </a:t>
            </a:r>
            <a:r>
              <a:rPr lang="ru-RU" sz="36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6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42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34113"/>
            <a:ext cx="7458644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Ресурси за Клубно здраве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242442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107581" y="2262934"/>
            <a:ext cx="9396440" cy="222400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kern="0" dirty="0">
                <a:solidFill>
                  <a:schemeClr val="bg1"/>
                </a:solidFill>
              </a:rPr>
              <a:t>С какви ресурси разполагате, за да подобрите клубното състояние</a:t>
            </a:r>
            <a:r>
              <a:rPr lang="en-US" sz="5400" kern="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48146" y="1686988"/>
            <a:ext cx="9790839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Стратегиите за действие при оценка на клубното състояние;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Страница </a:t>
            </a:r>
            <a:r>
              <a:rPr lang="ru-RU" sz="2800" i="1" kern="0" dirty="0" err="1"/>
              <a:t>Подобр</a:t>
            </a:r>
            <a:r>
              <a:rPr lang="bg-BG" sz="2800" i="1" kern="0" dirty="0"/>
              <a:t>и </a:t>
            </a:r>
            <a:r>
              <a:rPr lang="ru-RU" sz="2800" i="1" kern="0" dirty="0"/>
              <a:t>качеството на своя клуб </a:t>
            </a:r>
            <a:r>
              <a:rPr lang="en-US" sz="2800" i="1" kern="0" dirty="0"/>
              <a:t>(Club Quality)</a:t>
            </a:r>
            <a:r>
              <a:rPr lang="ru-RU" sz="2800" kern="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kern="0" dirty="0"/>
              <a:t>Вашите колеги – председатели на Зони;</a:t>
            </a:r>
            <a:endParaRPr lang="en-US" sz="2800" kern="0" dirty="0"/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42386" y="656293"/>
            <a:ext cx="8373905" cy="63719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100" kern="0" dirty="0">
                <a:solidFill>
                  <a:srgbClr val="00338D"/>
                </a:solidFill>
              </a:rPr>
              <a:t>Достъпни ресурси за Клубно здраве</a:t>
            </a:r>
            <a:r>
              <a:rPr lang="bg-BG" sz="4000" kern="0" dirty="0">
                <a:solidFill>
                  <a:srgbClr val="00338D"/>
                </a:solidFill>
              </a:rPr>
              <a:t>:</a:t>
            </a:r>
            <a:endParaRPr lang="en-US" sz="40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718860" y="467834"/>
            <a:ext cx="10045438" cy="614800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74794"/>
              </p:ext>
            </p:extLst>
          </p:nvPr>
        </p:nvGraphicFramePr>
        <p:xfrm>
          <a:off x="781050" y="1226634"/>
          <a:ext cx="11033961" cy="55223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10270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85695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566738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780003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436801">
                <a:tc gridSpan="3">
                  <a:txBody>
                    <a:bodyPr/>
                    <a:lstStyle/>
                    <a:p>
                      <a:r>
                        <a:rPr lang="bg-BG" sz="2200" b="1" dirty="0">
                          <a:solidFill>
                            <a:srgbClr val="00338D"/>
                          </a:solidFill>
                          <a:highlight>
                            <a:srgbClr val="FFFF00"/>
                          </a:highlight>
                        </a:rPr>
                        <a:t>ЧЛЕНСТВО: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612955"/>
                  </a:ext>
                </a:extLst>
              </a:tr>
              <a:tr h="3525611">
                <a:tc>
                  <a:txBody>
                    <a:bodyPr/>
                    <a:lstStyle/>
                    <a:p>
                      <a:r>
                        <a:rPr lang="bg-BG" sz="2000" dirty="0"/>
                        <a:t>Отпадане на членове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Скучни сбирки;</a:t>
                      </a:r>
                    </a:p>
                    <a:p>
                      <a:r>
                        <a:rPr lang="bg-BG" sz="2000" dirty="0"/>
                        <a:t>Не се подкрепят значими за членовете дейности;</a:t>
                      </a:r>
                    </a:p>
                    <a:p>
                      <a:r>
                        <a:rPr lang="bg-BG" sz="2000" dirty="0"/>
                        <a:t>Не се предоставят нови дейности</a:t>
                      </a:r>
                    </a:p>
                    <a:p>
                      <a:r>
                        <a:rPr lang="bg-BG" sz="2000" dirty="0"/>
                        <a:t>Не се привличат нови членове</a:t>
                      </a:r>
                    </a:p>
                    <a:p>
                      <a:r>
                        <a:rPr lang="bg-BG" sz="2000" dirty="0"/>
                        <a:t>Неправилна ориентация на нови членове;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1.</a:t>
                      </a:r>
                      <a:r>
                        <a:rPr lang="bg-BG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Работете за „задържане“</a:t>
                      </a:r>
                    </a:p>
                    <a:p>
                      <a:r>
                        <a:rPr lang="bg-BG" sz="2000" dirty="0">
                          <a:hlinkClick r:id="rId2" action="ppaction://hlinkfile"/>
                        </a:rPr>
                        <a:t>Инициатива </a:t>
                      </a:r>
                      <a:r>
                        <a:rPr lang="en-US" sz="2000" dirty="0">
                          <a:hlinkClick r:id="rId2" action="ppaction://hlinkfile"/>
                        </a:rPr>
                        <a:t>Club Quality</a:t>
                      </a:r>
                      <a:r>
                        <a:rPr lang="bg-BG" sz="2000" dirty="0">
                          <a:hlinkClick r:id="rId2" action="ppaction://hlinkfile"/>
                        </a:rPr>
                        <a:t>  </a:t>
                      </a:r>
                      <a:r>
                        <a:rPr lang="bg-BG" sz="2000" dirty="0"/>
                        <a:t>и изследвайте клубния рейтинг </a:t>
                      </a:r>
                    </a:p>
                    <a:p>
                      <a:r>
                        <a:rPr lang="bg-BG" sz="2000" dirty="0"/>
                        <a:t>Допитване до нови членовете</a:t>
                      </a:r>
                    </a:p>
                    <a:p>
                      <a:r>
                        <a:rPr lang="bg-BG" sz="2000" dirty="0"/>
                        <a:t>Допитване „</a:t>
                      </a:r>
                      <a:r>
                        <a:rPr lang="bg-BG" sz="2000" dirty="0">
                          <a:hlinkClick r:id="rId3" action="ppaction://hlinkfile"/>
                        </a:rPr>
                        <a:t>Удовлетвореност на бивши членове</a:t>
                      </a:r>
                      <a:r>
                        <a:rPr lang="bg-BG" sz="2000" dirty="0"/>
                        <a:t>“-Защо?</a:t>
                      </a:r>
                    </a:p>
                    <a:p>
                      <a:r>
                        <a:rPr lang="bg-BG" sz="2000" dirty="0"/>
                        <a:t>2. </a:t>
                      </a:r>
                      <a:r>
                        <a:rPr lang="en-GB" sz="2000" dirty="0">
                          <a:hlinkClick r:id="rId4" action="ppaction://hlinkfile"/>
                        </a:rPr>
                        <a:t>Your Club, Your Way</a:t>
                      </a:r>
                      <a:r>
                        <a:rPr lang="bg-BG" sz="2000" dirty="0">
                          <a:hlinkClick r:id="rId4" action="ppaction://hlinkfile"/>
                        </a:rPr>
                        <a:t> </a:t>
                      </a:r>
                      <a:r>
                        <a:rPr lang="en-US" sz="2000" dirty="0"/>
                        <a:t>– </a:t>
                      </a:r>
                      <a:r>
                        <a:rPr lang="bg-BG" sz="2000" dirty="0"/>
                        <a:t>формат на срещите</a:t>
                      </a:r>
                    </a:p>
                    <a:p>
                      <a:r>
                        <a:rPr lang="bg-BG" sz="2000" dirty="0"/>
                        <a:t>2,2 Ефективни дейности -</a:t>
                      </a:r>
                      <a:r>
                        <a:rPr lang="en-GB" sz="2000" dirty="0"/>
                        <a:t> “</a:t>
                      </a:r>
                      <a:r>
                        <a:rPr lang="en-GB" sz="2000" dirty="0">
                          <a:hlinkClick r:id="rId5" action="ppaction://hlinkfile"/>
                        </a:rPr>
                        <a:t>Making it Happen</a:t>
                      </a:r>
                      <a:r>
                        <a:rPr lang="en-GB" sz="2000" dirty="0"/>
                        <a:t>” </a:t>
                      </a:r>
                      <a:endParaRPr lang="bg-BG" sz="2000" dirty="0"/>
                    </a:p>
                    <a:p>
                      <a:r>
                        <a:rPr lang="bg-BG" sz="2000" dirty="0"/>
                        <a:t>2,3 Курс Ефективен екип</a:t>
                      </a:r>
                    </a:p>
                    <a:p>
                      <a:r>
                        <a:rPr lang="bg-BG" sz="2000" dirty="0"/>
                        <a:t>2,4 Обучение клубни </a:t>
                      </a:r>
                      <a:r>
                        <a:rPr lang="bg-BG" sz="2000" dirty="0" err="1"/>
                        <a:t>лид</a:t>
                      </a:r>
                      <a:r>
                        <a:rPr lang="en-US" sz="2000" dirty="0"/>
                        <a:t>e</a:t>
                      </a:r>
                      <a:r>
                        <a:rPr lang="bg-BG" sz="2000" dirty="0"/>
                        <a:t>ри</a:t>
                      </a:r>
                    </a:p>
                    <a:p>
                      <a:r>
                        <a:rPr lang="bg-BG" sz="2000" dirty="0"/>
                        <a:t>2,5 </a:t>
                      </a:r>
                      <a:r>
                        <a:rPr lang="en-US" sz="2000" dirty="0"/>
                        <a:t>Orientation guide </a:t>
                      </a:r>
                    </a:p>
                    <a:p>
                      <a:r>
                        <a:rPr lang="en-US" sz="2000" dirty="0"/>
                        <a:t>2,6 Club Excellence Award</a:t>
                      </a:r>
                    </a:p>
                    <a:p>
                      <a:r>
                        <a:rPr lang="en-US" sz="2000" dirty="0"/>
                        <a:t>2,7</a:t>
                      </a:r>
                      <a:r>
                        <a:rPr lang="bg-BG" sz="2000" dirty="0"/>
                        <a:t> </a:t>
                      </a:r>
                      <a:r>
                        <a:rPr lang="en-US" sz="2000" dirty="0"/>
                        <a:t>Mentoring program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23721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Възстановяване на клубове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Програма за приоритетни клубове</a:t>
                      </a:r>
                    </a:p>
                    <a:p>
                      <a:r>
                        <a:rPr lang="bg-BG" sz="2000" dirty="0"/>
                        <a:t>Кампании за членство- млад/др/  </a:t>
                      </a:r>
                      <a:r>
                        <a:rPr lang="en-US" sz="2000" dirty="0" err="1"/>
                        <a:t>WorldIductionDay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1233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14663" y="352862"/>
            <a:ext cx="10343150" cy="85930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600" kern="0" dirty="0"/>
              <a:t>Стратегии за  оценка на клубното здраве</a:t>
            </a:r>
            <a:r>
              <a:rPr lang="en-US" sz="3600" kern="0" dirty="0"/>
              <a:t> – 2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DFFA43F8-02E9-4795-9A64-884153A43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04584"/>
              </p:ext>
            </p:extLst>
          </p:nvPr>
        </p:nvGraphicFramePr>
        <p:xfrm>
          <a:off x="417095" y="1545304"/>
          <a:ext cx="11357810" cy="4754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11898">
                  <a:extLst>
                    <a:ext uri="{9D8B030D-6E8A-4147-A177-3AD203B41FA5}">
                      <a16:colId xmlns:a16="http://schemas.microsoft.com/office/drawing/2014/main" val="4257792588"/>
                    </a:ext>
                  </a:extLst>
                </a:gridCol>
                <a:gridCol w="2924323">
                  <a:extLst>
                    <a:ext uri="{9D8B030D-6E8A-4147-A177-3AD203B41FA5}">
                      <a16:colId xmlns:a16="http://schemas.microsoft.com/office/drawing/2014/main" val="2515446881"/>
                    </a:ext>
                  </a:extLst>
                </a:gridCol>
                <a:gridCol w="6721589">
                  <a:extLst>
                    <a:ext uri="{9D8B030D-6E8A-4147-A177-3AD203B41FA5}">
                      <a16:colId xmlns:a16="http://schemas.microsoft.com/office/drawing/2014/main" val="789194327"/>
                    </a:ext>
                  </a:extLst>
                </a:gridCol>
              </a:tblGrid>
              <a:tr h="381521">
                <a:tc>
                  <a:txBody>
                    <a:bodyPr/>
                    <a:lstStyle/>
                    <a:p>
                      <a:r>
                        <a:rPr lang="bg-BG" sz="2200" b="1" dirty="0"/>
                        <a:t>Ситуация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b="1" dirty="0"/>
                        <a:t>Потенциален проблем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200" b="1" dirty="0"/>
                        <a:t>Възможни действия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052367"/>
                  </a:ext>
                </a:extLst>
              </a:tr>
              <a:tr h="1152828">
                <a:tc>
                  <a:txBody>
                    <a:bodyPr/>
                    <a:lstStyle/>
                    <a:p>
                      <a:r>
                        <a:rPr lang="bg-BG" sz="2000" dirty="0"/>
                        <a:t>Ръководство за следв. Лайънс година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Клубът не е избрал ново ръководство или не го е вписал в </a:t>
                      </a:r>
                      <a:r>
                        <a:rPr lang="en-US" sz="2000" dirty="0"/>
                        <a:t>Lion Portal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Контакт с ръководството за навременен избор</a:t>
                      </a:r>
                    </a:p>
                    <a:p>
                      <a:r>
                        <a:rPr lang="bg-BG" sz="2000" dirty="0"/>
                        <a:t>Инструкции за подаване</a:t>
                      </a:r>
                    </a:p>
                    <a:p>
                      <a:r>
                        <a:rPr lang="bg-BG" sz="2000" dirty="0"/>
                        <a:t>Помощ при </a:t>
                      </a:r>
                      <a:r>
                        <a:rPr lang="en-US" sz="2000" dirty="0"/>
                        <a:t>PU101</a:t>
                      </a:r>
                      <a:r>
                        <a:rPr lang="bg-BG" sz="2000" dirty="0"/>
                        <a:t>, ако срока  30.06. е пропуснат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02525"/>
                  </a:ext>
                </a:extLst>
              </a:tr>
              <a:tr h="884729">
                <a:tc>
                  <a:txBody>
                    <a:bodyPr/>
                    <a:lstStyle/>
                    <a:p>
                      <a:r>
                        <a:rPr lang="bg-BG" sz="2000" dirty="0"/>
                        <a:t>Ротация на президент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Президентът не се сменя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Това може да е индикатор за липса на нови лидери. Окуражавайте промените, развитието на лидерството, новите идеи и промени със смените.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63521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Без актуален </a:t>
                      </a:r>
                      <a:endParaRPr lang="en-US" sz="2000" dirty="0"/>
                    </a:p>
                    <a:p>
                      <a:r>
                        <a:rPr lang="en-US" sz="2000" dirty="0"/>
                        <a:t>E-mail</a:t>
                      </a:r>
                      <a:endParaRPr lang="bg-BG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Липсата на е-</a:t>
                      </a:r>
                      <a:r>
                        <a:rPr lang="en-US" sz="2000" dirty="0"/>
                        <a:t>mail</a:t>
                      </a:r>
                      <a:r>
                        <a:rPr lang="bg-BG" sz="2000" dirty="0"/>
                        <a:t>  или неактуален такъв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Подтикване на секретаря да актуализира данните на членовете; особено комуникационните – ел.поща, тел.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256623"/>
                  </a:ext>
                </a:extLst>
              </a:tr>
              <a:tr h="616629">
                <a:tc>
                  <a:txBody>
                    <a:bodyPr/>
                    <a:lstStyle/>
                    <a:p>
                      <a:r>
                        <a:rPr lang="bg-BG" sz="2000" dirty="0"/>
                        <a:t>Месеци без отчет за дейност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Липсват дейности, не се отчитат, липсва достъп до </a:t>
                      </a:r>
                      <a:r>
                        <a:rPr lang="en-US" sz="2000" dirty="0"/>
                        <a:t>Lion Portal, </a:t>
                      </a:r>
                      <a:r>
                        <a:rPr lang="bg-BG" sz="2000" dirty="0"/>
                        <a:t>незнание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Свържете се с клуба – дали имат дейности, ако не – обсъдете предложения и идеи</a:t>
                      </a:r>
                      <a:r>
                        <a:rPr lang="en-US" sz="2000" dirty="0"/>
                        <a:t>; </a:t>
                      </a:r>
                      <a:r>
                        <a:rPr lang="bg-BG" sz="2000" dirty="0"/>
                        <a:t>знаят ли как да отчитат, помощ от Дистрикт Админ, помощ с регистрация и работа в </a:t>
                      </a:r>
                      <a:r>
                        <a:rPr lang="en-US" sz="2000" dirty="0"/>
                        <a:t>Lion Portal</a:t>
                      </a:r>
                      <a:endParaRPr lang="bg-BG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14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4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671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722182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  <a:hlinkClick r:id="rId2"/>
              </a:rPr>
              <a:t>Improving</a:t>
            </a:r>
            <a:r>
              <a:rPr lang="en-US" kern="0" dirty="0">
                <a:solidFill>
                  <a:srgbClr val="00338D"/>
                </a:solidFill>
              </a:rPr>
              <a:t> Club Quality </a:t>
            </a:r>
            <a:r>
              <a:rPr lang="bg-BG" kern="0" dirty="0">
                <a:solidFill>
                  <a:srgbClr val="00338D"/>
                </a:solidFill>
              </a:rPr>
              <a:t>ресурси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C61DBAE-9976-4EF8-9AB0-06CAA0B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6" y="2393479"/>
            <a:ext cx="10592028" cy="43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0FD96-22B1-A0CF-AE05-291197065745}"/>
              </a:ext>
            </a:extLst>
          </p:cNvPr>
          <p:cNvSpPr txBox="1"/>
          <p:nvPr/>
        </p:nvSpPr>
        <p:spPr>
          <a:xfrm>
            <a:off x="1054766" y="1601802"/>
            <a:ext cx="10121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https://www.lionsclubs.org/en/resources-for-members/resource-center/improving-club-quality</a:t>
            </a:r>
            <a:r>
              <a:rPr lang="bg-BG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70862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kern="0" dirty="0">
                <a:solidFill>
                  <a:srgbClr val="00338D"/>
                </a:solidFill>
              </a:rPr>
              <a:t>Ресурси </a:t>
            </a:r>
            <a:endParaRPr lang="en-US" kern="0" dirty="0">
              <a:solidFill>
                <a:srgbClr val="00338D"/>
              </a:solidFill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04900" y="1419752"/>
            <a:ext cx="5256401" cy="21428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Your Club, Your 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Plan for Your Club’s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Quality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0" dirty="0"/>
              <a:t>Club Excellence Award</a:t>
            </a:r>
          </a:p>
          <a:p>
            <a:endParaRPr lang="en-US" sz="4000" kern="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39" y="3917186"/>
            <a:ext cx="2280402" cy="2629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A0BF9-A132-115A-1EB4-C7FD1749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791" y="310992"/>
            <a:ext cx="902286" cy="853514"/>
          </a:xfrm>
          <a:prstGeom prst="rect">
            <a:avLst/>
          </a:prstGeom>
        </p:spPr>
      </p:pic>
      <p:pic>
        <p:nvPicPr>
          <p:cNvPr id="1026" name="Picture 2" descr="Plan for your club's success">
            <a:extLst>
              <a:ext uri="{FF2B5EF4-FFF2-40B4-BE49-F238E27FC236}">
                <a16:creationId xmlns:a16="http://schemas.microsoft.com/office/drawing/2014/main" id="{325F5C6E-0ABF-34EB-F617-A35CB071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37" y="3721772"/>
            <a:ext cx="2117063" cy="2880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562FD-66FE-435B-9E51-84E29A4D9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840" y="3721771"/>
            <a:ext cx="2117063" cy="2825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7AA335-E364-4152-9B5B-7D91F0E81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30" y="3816462"/>
            <a:ext cx="2230734" cy="2786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228600" y="3314311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solidFill>
                  <a:srgbClr val="00338D"/>
                </a:solidFill>
              </a:rPr>
              <a:t>Your Peers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2062746" y="2136175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Вашите колеги</a:t>
            </a:r>
            <a:endParaRPr lang="en-US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 flipV="1">
            <a:off x="4244176" y="3542948"/>
            <a:ext cx="3784599" cy="117637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0" y="272858"/>
            <a:ext cx="10839806" cy="1257287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br>
              <a:rPr lang="en-US" kern="0" dirty="0">
                <a:solidFill>
                  <a:srgbClr val="0A5496"/>
                </a:solidFill>
                <a:latin typeface="Arial" charset="0"/>
                <a:cs typeface="Arial" charset="0"/>
              </a:rPr>
            </a:b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Използвайте ресурсите за клубно здраве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5" y="2106677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06856" y="4441313"/>
            <a:ext cx="3892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/>
              <a:t>Идете на стр. </a:t>
            </a:r>
            <a:r>
              <a:rPr lang="en-US" sz="1500" b="1" i="1" dirty="0"/>
              <a:t>5</a:t>
            </a:r>
            <a:r>
              <a:rPr lang="bg-BG" sz="1500" b="1" i="1" dirty="0"/>
              <a:t> от вашия наръчник по темата. </a:t>
            </a:r>
            <a:r>
              <a:rPr lang="en-US" sz="1500" b="1" i="1" dirty="0"/>
              <a:t> </a:t>
            </a:r>
          </a:p>
          <a:p>
            <a:r>
              <a:rPr lang="bg-BG" sz="1500" b="1" i="1" dirty="0"/>
              <a:t>Имате  6  минути да изпълните упражнението </a:t>
            </a:r>
            <a:endParaRPr lang="en-US" sz="1500" b="1" i="1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293220" y="1955910"/>
            <a:ext cx="7479547" cy="31246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3200" kern="0" dirty="0">
                <a:ea typeface="Arial" charset="0"/>
                <a:cs typeface="Arial" charset="0"/>
              </a:rPr>
              <a:t>Прегледайте отново всеки клубен сценарий на страници 1-2.</a:t>
            </a:r>
          </a:p>
          <a:p>
            <a:r>
              <a:rPr lang="ru-RU" sz="3200" kern="0" dirty="0">
                <a:ea typeface="Arial" charset="0"/>
                <a:cs typeface="Arial" charset="0"/>
              </a:rPr>
              <a:t>Запишете кои ресурси бихте използвали за всеки клуб</a:t>
            </a:r>
          </a:p>
          <a:p>
            <a:r>
              <a:rPr lang="ru-RU" sz="3200" kern="0" dirty="0" err="1">
                <a:ea typeface="Arial" charset="0"/>
                <a:cs typeface="Arial" charset="0"/>
              </a:rPr>
              <a:t>Бъдете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готови</a:t>
            </a:r>
            <a:r>
              <a:rPr lang="ru-RU" sz="3200" kern="0" dirty="0">
                <a:ea typeface="Arial" charset="0"/>
                <a:cs typeface="Arial" charset="0"/>
              </a:rPr>
              <a:t> да </a:t>
            </a:r>
            <a:r>
              <a:rPr lang="ru-RU" sz="3200" kern="0" dirty="0" err="1">
                <a:ea typeface="Arial" charset="0"/>
                <a:cs typeface="Arial" charset="0"/>
              </a:rPr>
              <a:t>споделите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мислите</a:t>
            </a:r>
            <a:r>
              <a:rPr lang="ru-RU" sz="3200" kern="0" dirty="0">
                <a:ea typeface="Arial" charset="0"/>
                <a:cs typeface="Arial" charset="0"/>
              </a:rPr>
              <a:t> си с </a:t>
            </a:r>
            <a:r>
              <a:rPr lang="ru-RU" sz="3200" kern="0" dirty="0" err="1">
                <a:ea typeface="Arial" charset="0"/>
                <a:cs typeface="Arial" charset="0"/>
              </a:rPr>
              <a:t>останалите</a:t>
            </a:r>
            <a:r>
              <a:rPr lang="ru-RU" sz="3200" kern="0" dirty="0">
                <a:ea typeface="Arial" charset="0"/>
                <a:cs typeface="Arial" charset="0"/>
              </a:rPr>
              <a:t> </a:t>
            </a:r>
            <a:r>
              <a:rPr lang="ru-RU" sz="3200" kern="0" dirty="0" err="1">
                <a:ea typeface="Arial" charset="0"/>
                <a:cs typeface="Arial" charset="0"/>
              </a:rPr>
              <a:t>участници</a:t>
            </a:r>
            <a:r>
              <a:rPr lang="ru-RU" sz="3200" kern="0" dirty="0">
                <a:ea typeface="Arial" charset="0"/>
                <a:cs typeface="Arial" charset="0"/>
              </a:rPr>
              <a:t>.</a:t>
            </a: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921" y="5451351"/>
            <a:ext cx="1178011" cy="1178011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317381" y="-1016620"/>
            <a:ext cx="6858000" cy="8891239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 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093463" y="2078649"/>
            <a:ext cx="8039101" cy="379866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72520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bg-BG" sz="40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Цели на сесията:</a:t>
            </a:r>
            <a:endParaRPr lang="en-US" sz="4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350016" y="2388374"/>
            <a:ext cx="7514562" cy="401235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определят характеристиките на успешните клубове; </a:t>
            </a: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анализират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докладите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 за оценка </a:t>
            </a:r>
            <a:r>
              <a:rPr lang="ru-RU" sz="2800" kern="0" dirty="0" err="1">
                <a:latin typeface="Arial" charset="0"/>
                <a:ea typeface="Arial" charset="0"/>
                <a:cs typeface="Arial" charset="0"/>
              </a:rPr>
              <a:t>състоянието</a:t>
            </a: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 на клуба - </a:t>
            </a:r>
            <a:r>
              <a:rPr lang="en-US" sz="2800" kern="0" dirty="0">
                <a:latin typeface="Arial" charset="0"/>
                <a:ea typeface="Arial" charset="0"/>
                <a:cs typeface="Arial" charset="0"/>
              </a:rPr>
              <a:t>Club Health Assessment Reports</a:t>
            </a:r>
            <a:r>
              <a:rPr lang="bg-BG" sz="2800" kern="0" dirty="0">
                <a:latin typeface="Arial" charset="0"/>
                <a:ea typeface="Arial" charset="0"/>
                <a:cs typeface="Arial" charset="0"/>
              </a:rPr>
              <a:t>;</a:t>
            </a:r>
            <a:endParaRPr lang="ru-RU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ru-RU" sz="2800" kern="0" dirty="0">
                <a:latin typeface="Arial" charset="0"/>
                <a:ea typeface="Arial" charset="0"/>
                <a:cs typeface="Arial" charset="0"/>
              </a:rPr>
              <a:t>Да се използват ресурси за подобряване състоянието  на клуба</a:t>
            </a:r>
            <a:endParaRPr lang="en-US" sz="2800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959733" y="1273988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875280" y="3387278"/>
            <a:ext cx="656336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rPr>
              <a:t>Здрави Клубове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274849" y="1893453"/>
            <a:ext cx="8709102" cy="374906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5400" kern="0" dirty="0" err="1">
                <a:solidFill>
                  <a:schemeClr val="bg1"/>
                </a:solidFill>
              </a:rPr>
              <a:t>Какви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са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  <a:r>
              <a:rPr lang="ru-RU" sz="5400" kern="0" dirty="0" err="1">
                <a:solidFill>
                  <a:schemeClr val="bg1"/>
                </a:solidFill>
              </a:rPr>
              <a:t>характеристиките</a:t>
            </a:r>
            <a:r>
              <a:rPr lang="ru-RU" sz="5400" kern="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5400" kern="0" dirty="0">
                <a:solidFill>
                  <a:schemeClr val="bg1"/>
                </a:solidFill>
              </a:rPr>
              <a:t>на стабилните/здравите клубове?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914734" y="1110497"/>
            <a:ext cx="10754180" cy="437035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Клубът </a:t>
            </a:r>
            <a:r>
              <a:rPr lang="bg-BG" sz="2800" kern="0" dirty="0"/>
              <a:t>има</a:t>
            </a:r>
            <a:r>
              <a:rPr lang="ru-RU" sz="2800" kern="0" dirty="0"/>
              <a:t> ръст на членството и задържа новите си членове</a:t>
            </a:r>
            <a:endParaRPr lang="en-US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Членовете на клуба </a:t>
            </a:r>
            <a:r>
              <a:rPr lang="bg-BG" sz="2800" kern="0" dirty="0"/>
              <a:t>планират и </a:t>
            </a:r>
            <a:r>
              <a:rPr lang="ru-RU" sz="2800" kern="0" dirty="0"/>
              <a:t>провеждат значими дейности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 err="1"/>
              <a:t>Клубът</a:t>
            </a:r>
            <a:r>
              <a:rPr lang="ru-RU" sz="2800" kern="0" dirty="0"/>
              <a:t> </a:t>
            </a:r>
            <a:r>
              <a:rPr lang="ru-RU" sz="2800" kern="0" dirty="0" err="1"/>
              <a:t>осъществява</a:t>
            </a:r>
            <a:r>
              <a:rPr lang="ru-RU" sz="2800" kern="0" dirty="0"/>
              <a:t> </a:t>
            </a:r>
            <a:r>
              <a:rPr lang="ru-RU" sz="2800" kern="0" dirty="0" err="1"/>
              <a:t>ефективни</a:t>
            </a:r>
            <a:r>
              <a:rPr lang="ru-RU" sz="2800" kern="0" dirty="0"/>
              <a:t> </a:t>
            </a:r>
            <a:r>
              <a:rPr lang="ru-RU" sz="2800" kern="0" dirty="0" err="1"/>
              <a:t>вътрешни</a:t>
            </a:r>
            <a:r>
              <a:rPr lang="ru-RU" sz="2800" kern="0" dirty="0"/>
              <a:t> и </a:t>
            </a:r>
            <a:r>
              <a:rPr lang="ru-RU" sz="2800" kern="0" dirty="0" err="1"/>
              <a:t>външни</a:t>
            </a:r>
            <a:r>
              <a:rPr lang="ru-RU" sz="2800" kern="0" dirty="0"/>
              <a:t> </a:t>
            </a:r>
            <a:r>
              <a:rPr lang="ru-RU" sz="2800" kern="0" dirty="0" err="1"/>
              <a:t>комуникации</a:t>
            </a:r>
            <a:endParaRPr lang="ru-RU" sz="2800" kern="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събития се организират регулярно и са положителни и пълноценни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Клубните лидери участват в обучения за лидерство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kern="0" dirty="0"/>
              <a:t>Клубът е в добро финансово състояние </a:t>
            </a:r>
            <a:r>
              <a:rPr lang="bg-BG" sz="2800" kern="0" dirty="0"/>
              <a:t>и с р</a:t>
            </a:r>
            <a:r>
              <a:rPr lang="ru-RU" sz="2800" kern="0" dirty="0"/>
              <a:t>едовни отчети</a:t>
            </a: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</a:endParaRPr>
          </a:p>
          <a:p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918451" y="87515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819538" y="264584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000" kern="0" dirty="0">
                <a:solidFill>
                  <a:srgbClr val="00338D"/>
                </a:solidFill>
              </a:rPr>
              <a:t>Елементи на  „Клубното здраве“</a:t>
            </a:r>
            <a:endParaRPr lang="en-US" sz="4000" kern="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-8698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568475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1037062" y="3245005"/>
            <a:ext cx="9534293" cy="2450585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bg-BG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Отчети за оценка на клубното здраве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bg-BG" sz="48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Club Health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Assessment Reports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7" y="2470585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38957" y="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706137" y="1917344"/>
            <a:ext cx="10031810" cy="259614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sz="5400" dirty="0">
                <a:solidFill>
                  <a:schemeClr val="bg1"/>
                </a:solidFill>
              </a:rPr>
              <a:t>Какви индикатори да използвам, за да определя дали клубовете от моята зона са здрави?</a:t>
            </a:r>
            <a:endParaRPr lang="en-US" sz="5400" kern="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0783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Оценка на клубното здраве</a:t>
            </a:r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554269" y="1265680"/>
            <a:ext cx="4352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Направете бърз преглед на</a:t>
            </a: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Net Growth Y-T-D</a:t>
            </a:r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– Нетен ръст</a:t>
            </a:r>
            <a:endParaRPr lang="en-US" sz="2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Service Activity Reporting</a:t>
            </a:r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- отчети за дейности</a:t>
            </a:r>
            <a:endParaRPr lang="en-US" sz="2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President Rotation</a:t>
            </a:r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– повтарящи се мандати</a:t>
            </a:r>
            <a:endParaRPr lang="en-US" sz="2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Membership Reporting History</a:t>
            </a:r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 – отчитане на членството</a:t>
            </a:r>
            <a:endParaRPr lang="en-US" sz="2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Club Status </a:t>
            </a:r>
            <a:r>
              <a:rPr lang="bg-BG" sz="2400" dirty="0">
                <a:solidFill>
                  <a:schemeClr val="bg1"/>
                </a:solidFill>
                <a:latin typeface="HelveticaNeueLT Std Lt" panose="020B0403020202020204" pitchFamily="34" charset="0"/>
              </a:rPr>
              <a:t>- статус</a:t>
            </a:r>
            <a:endParaRPr lang="en-US" sz="2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  <a:p>
            <a:endParaRPr lang="en-US" sz="3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3393" y="1399994"/>
            <a:ext cx="6658810" cy="5013173"/>
            <a:chOff x="1142334" y="1434060"/>
            <a:chExt cx="6658810" cy="501317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D045E5-C017-4ED0-945B-34983F7C2649}"/>
                </a:ext>
              </a:extLst>
            </p:cNvPr>
            <p:cNvGrpSpPr/>
            <p:nvPr/>
          </p:nvGrpSpPr>
          <p:grpSpPr>
            <a:xfrm>
              <a:off x="1142334" y="1434060"/>
              <a:ext cx="6658810" cy="5013173"/>
              <a:chOff x="4728533" y="1526746"/>
              <a:chExt cx="6658810" cy="5013173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4771BCD2-9B6A-4A1E-A572-C9C7416235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8533" y="1526746"/>
                <a:ext cx="6658810" cy="501317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C19A53-3020-4D31-B160-3726EA70BFDF}"/>
                  </a:ext>
                </a:extLst>
              </p:cNvPr>
              <p:cNvGrpSpPr/>
              <p:nvPr/>
            </p:nvGrpSpPr>
            <p:grpSpPr>
              <a:xfrm>
                <a:off x="10585632" y="3356162"/>
                <a:ext cx="749457" cy="643105"/>
                <a:chOff x="7055186" y="2327432"/>
                <a:chExt cx="749457" cy="643105"/>
              </a:xfrm>
            </p:grpSpPr>
            <p:sp>
              <p:nvSpPr>
                <p:cNvPr id="10" name="Left Arrow 8">
                  <a:extLst>
                    <a:ext uri="{FF2B5EF4-FFF2-40B4-BE49-F238E27FC236}">
                      <a16:creationId xmlns:a16="http://schemas.microsoft.com/office/drawing/2014/main" id="{7792ED74-22C9-4630-BBAF-FCDBAD080798}"/>
                    </a:ext>
                  </a:extLst>
                </p:cNvPr>
                <p:cNvSpPr/>
                <p:nvPr/>
              </p:nvSpPr>
              <p:spPr>
                <a:xfrm>
                  <a:off x="7055186" y="2327432"/>
                  <a:ext cx="713299" cy="64310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DF8493F-D432-4B30-A272-E18D75A25D36}"/>
                    </a:ext>
                  </a:extLst>
                </p:cNvPr>
                <p:cNvSpPr txBox="1"/>
                <p:nvPr/>
              </p:nvSpPr>
              <p:spPr>
                <a:xfrm>
                  <a:off x="7220248" y="2521384"/>
                  <a:ext cx="5843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0249821-3147-4F8F-A744-1D149525E0AB}"/>
                  </a:ext>
                </a:extLst>
              </p:cNvPr>
              <p:cNvGrpSpPr/>
              <p:nvPr/>
            </p:nvGrpSpPr>
            <p:grpSpPr>
              <a:xfrm>
                <a:off x="6729594" y="5767952"/>
                <a:ext cx="747593" cy="609600"/>
                <a:chOff x="3195900" y="5243899"/>
                <a:chExt cx="747593" cy="609600"/>
              </a:xfrm>
            </p:grpSpPr>
            <p:sp>
              <p:nvSpPr>
                <p:cNvPr id="16" name="Left Arrow 5">
                  <a:extLst>
                    <a:ext uri="{FF2B5EF4-FFF2-40B4-BE49-F238E27FC236}">
                      <a16:creationId xmlns:a16="http://schemas.microsoft.com/office/drawing/2014/main" id="{FB2C98D0-4DA6-44C8-8D96-5589ED42A6D9}"/>
                    </a:ext>
                  </a:extLst>
                </p:cNvPr>
                <p:cNvSpPr/>
                <p:nvPr/>
              </p:nvSpPr>
              <p:spPr>
                <a:xfrm flipV="1">
                  <a:off x="3195900" y="5243899"/>
                  <a:ext cx="747593" cy="609600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6BDC6E7-C23D-4AD4-8738-35E808A6BEA0}"/>
                    </a:ext>
                  </a:extLst>
                </p:cNvPr>
                <p:cNvSpPr txBox="1"/>
                <p:nvPr/>
              </p:nvSpPr>
              <p:spPr>
                <a:xfrm>
                  <a:off x="3429854" y="5410200"/>
                  <a:ext cx="5136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5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65B52D2-7114-49F1-8413-CF1BEC34B8DC}"/>
                  </a:ext>
                </a:extLst>
              </p:cNvPr>
              <p:cNvGrpSpPr/>
              <p:nvPr/>
            </p:nvGrpSpPr>
            <p:grpSpPr>
              <a:xfrm>
                <a:off x="8954221" y="5052102"/>
                <a:ext cx="701337" cy="612648"/>
                <a:chOff x="4619624" y="4561011"/>
                <a:chExt cx="701337" cy="612648"/>
              </a:xfrm>
            </p:grpSpPr>
            <p:sp>
              <p:nvSpPr>
                <p:cNvPr id="19" name="Left Arrow 10">
                  <a:extLst>
                    <a:ext uri="{FF2B5EF4-FFF2-40B4-BE49-F238E27FC236}">
                      <a16:creationId xmlns:a16="http://schemas.microsoft.com/office/drawing/2014/main" id="{7A7162B7-526B-4B9E-9C3D-A20842B2293B}"/>
                    </a:ext>
                  </a:extLst>
                </p:cNvPr>
                <p:cNvSpPr/>
                <p:nvPr/>
              </p:nvSpPr>
              <p:spPr>
                <a:xfrm>
                  <a:off x="4619624" y="4561011"/>
                  <a:ext cx="701337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95D3F75-B073-40AA-A1A1-1E37B914A61B}"/>
                    </a:ext>
                  </a:extLst>
                </p:cNvPr>
                <p:cNvSpPr txBox="1"/>
                <p:nvPr/>
              </p:nvSpPr>
              <p:spPr>
                <a:xfrm>
                  <a:off x="4832791" y="4717704"/>
                  <a:ext cx="4881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4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5CD00F4-C2B2-4F31-A74F-9810B309EACF}"/>
                  </a:ext>
                </a:extLst>
              </p:cNvPr>
              <p:cNvGrpSpPr/>
              <p:nvPr/>
            </p:nvGrpSpPr>
            <p:grpSpPr>
              <a:xfrm>
                <a:off x="9563296" y="4071461"/>
                <a:ext cx="701336" cy="597585"/>
                <a:chOff x="5288279" y="3328947"/>
                <a:chExt cx="701336" cy="597585"/>
              </a:xfrm>
            </p:grpSpPr>
            <p:sp>
              <p:nvSpPr>
                <p:cNvPr id="22" name="Left Arrow 6">
                  <a:extLst>
                    <a:ext uri="{FF2B5EF4-FFF2-40B4-BE49-F238E27FC236}">
                      <a16:creationId xmlns:a16="http://schemas.microsoft.com/office/drawing/2014/main" id="{829292C8-14F5-4A14-BEE8-8A083803CE4A}"/>
                    </a:ext>
                  </a:extLst>
                </p:cNvPr>
                <p:cNvSpPr/>
                <p:nvPr/>
              </p:nvSpPr>
              <p:spPr>
                <a:xfrm>
                  <a:off x="5288279" y="3328947"/>
                  <a:ext cx="701336" cy="597585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5691F1E-8DFD-4E87-83E5-517C6622A112}"/>
                    </a:ext>
                  </a:extLst>
                </p:cNvPr>
                <p:cNvSpPr txBox="1"/>
                <p:nvPr/>
              </p:nvSpPr>
              <p:spPr>
                <a:xfrm>
                  <a:off x="5528589" y="3496851"/>
                  <a:ext cx="434899" cy="276999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F9EFF5E-F51E-4007-A0BF-79262B910354}"/>
                  </a:ext>
                </a:extLst>
              </p:cNvPr>
              <p:cNvGrpSpPr/>
              <p:nvPr/>
            </p:nvGrpSpPr>
            <p:grpSpPr>
              <a:xfrm>
                <a:off x="7806319" y="1909487"/>
                <a:ext cx="717240" cy="612648"/>
                <a:chOff x="3486837" y="1625670"/>
                <a:chExt cx="717240" cy="612648"/>
              </a:xfrm>
            </p:grpSpPr>
            <p:sp>
              <p:nvSpPr>
                <p:cNvPr id="25" name="Left Arrow 7">
                  <a:extLst>
                    <a:ext uri="{FF2B5EF4-FFF2-40B4-BE49-F238E27FC236}">
                      <a16:creationId xmlns:a16="http://schemas.microsoft.com/office/drawing/2014/main" id="{A7CE25C3-EA03-46DB-97EB-C0D967917C0A}"/>
                    </a:ext>
                  </a:extLst>
                </p:cNvPr>
                <p:cNvSpPr/>
                <p:nvPr/>
              </p:nvSpPr>
              <p:spPr>
                <a:xfrm>
                  <a:off x="3486837" y="1625670"/>
                  <a:ext cx="713299" cy="612648"/>
                </a:xfrm>
                <a:prstGeom prst="leftArrow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D59280C-F997-4E99-B789-7F65646E9DE3}"/>
                    </a:ext>
                  </a:extLst>
                </p:cNvPr>
                <p:cNvSpPr txBox="1"/>
                <p:nvPr/>
              </p:nvSpPr>
              <p:spPr>
                <a:xfrm>
                  <a:off x="3587443" y="1780989"/>
                  <a:ext cx="61663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1</a:t>
                  </a:r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A218A5-D8DF-4A8C-81D3-0AE0596C21A9}"/>
                </a:ext>
              </a:extLst>
            </p:cNvPr>
            <p:cNvSpPr/>
            <p:nvPr/>
          </p:nvSpPr>
          <p:spPr bwMode="auto">
            <a:xfrm>
              <a:off x="3180668" y="1491501"/>
              <a:ext cx="3001894" cy="2978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en-US" sz="3000" b="0" i="0" u="none" strike="noStrike" cap="none" normalizeH="0" dirty="0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08B01FD9-D62C-42BC-B475-B54940DE622E}"/>
              </a:ext>
            </a:extLst>
          </p:cNvPr>
          <p:cNvSpPr txBox="1">
            <a:spLocks/>
          </p:cNvSpPr>
          <p:nvPr/>
        </p:nvSpPr>
        <p:spPr>
          <a:xfrm>
            <a:off x="389105" y="164911"/>
            <a:ext cx="10880299" cy="69203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3200" kern="0" dirty="0">
                <a:solidFill>
                  <a:srgbClr val="00338D"/>
                </a:solidFill>
              </a:rPr>
              <a:t>Как да намерите отчетите</a:t>
            </a:r>
            <a:r>
              <a:rPr lang="en-US" sz="3200" kern="0" dirty="0">
                <a:solidFill>
                  <a:srgbClr val="00338D"/>
                </a:solidFill>
              </a:rPr>
              <a:t> Club Health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FEA63-47C4-B97D-5095-17BA71262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1" t="14042" r="15984" b="27660"/>
          <a:stretch/>
        </p:blipFill>
        <p:spPr>
          <a:xfrm>
            <a:off x="486383" y="1176486"/>
            <a:ext cx="6595353" cy="3112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44EE7-E988-8A40-413A-BA192232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0" t="14468" r="23005" b="54620"/>
          <a:stretch/>
        </p:blipFill>
        <p:spPr>
          <a:xfrm>
            <a:off x="3998067" y="4445539"/>
            <a:ext cx="7587575" cy="2119937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70F7882C-F52F-4B66-AD92-A5648660D6B5}"/>
              </a:ext>
            </a:extLst>
          </p:cNvPr>
          <p:cNvSpPr/>
          <p:nvPr/>
        </p:nvSpPr>
        <p:spPr>
          <a:xfrm rot="20787033">
            <a:off x="4902743" y="2176049"/>
            <a:ext cx="1653702" cy="447473"/>
          </a:xfrm>
          <a:prstGeom prst="leftArrow">
            <a:avLst/>
          </a:prstGeom>
          <a:solidFill>
            <a:srgbClr val="FF5C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8368E97-08BA-F457-7B20-EF2ACA406A9E}"/>
              </a:ext>
            </a:extLst>
          </p:cNvPr>
          <p:cNvSpPr/>
          <p:nvPr/>
        </p:nvSpPr>
        <p:spPr>
          <a:xfrm rot="20787033">
            <a:off x="10514949" y="5647908"/>
            <a:ext cx="1218632" cy="447473"/>
          </a:xfrm>
          <a:prstGeom prst="leftArrow">
            <a:avLst/>
          </a:prstGeom>
          <a:solidFill>
            <a:srgbClr val="FF5C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1B244D1C-3FE6-38EC-5924-D864298D1325}"/>
              </a:ext>
            </a:extLst>
          </p:cNvPr>
          <p:cNvSpPr/>
          <p:nvPr/>
        </p:nvSpPr>
        <p:spPr>
          <a:xfrm>
            <a:off x="521393" y="78720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14269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7376</TotalTime>
  <Words>743</Words>
  <Application>Microsoft Office PowerPoint</Application>
  <PresentationFormat>Widescreen</PresentationFormat>
  <Paragraphs>152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Neue</vt:lpstr>
      <vt:lpstr>HelveticaNeueLT Std Lt</vt:lpstr>
      <vt:lpstr>Segoe UI</vt:lpstr>
      <vt:lpstr>ヒラギノ角ゴ Pro W3</vt:lpstr>
      <vt:lpstr>MASTER SLIDE - BLANK</vt:lpstr>
      <vt:lpstr>2_White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Aneliya Kaneva</cp:lastModifiedBy>
  <cp:revision>302</cp:revision>
  <cp:lastPrinted>2020-02-26T15:12:31Z</cp:lastPrinted>
  <dcterms:created xsi:type="dcterms:W3CDTF">2018-11-12T16:45:52Z</dcterms:created>
  <dcterms:modified xsi:type="dcterms:W3CDTF">2024-10-01T12:22:22Z</dcterms:modified>
</cp:coreProperties>
</file>