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2864" y="3342610"/>
            <a:ext cx="17542271" cy="2128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36800" y="5570153"/>
            <a:ext cx="14742160" cy="1427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99878" y="624917"/>
            <a:ext cx="14229080" cy="1883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5474" y="2401871"/>
            <a:ext cx="9852660" cy="7141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2425" y="1844725"/>
            <a:ext cx="6857975" cy="68579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86064" y="4496326"/>
            <a:ext cx="924052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dirty="0"/>
              <a:t>Атрактивна</a:t>
            </a:r>
            <a:r>
              <a:rPr sz="8400" spc="-50" dirty="0"/>
              <a:t> </a:t>
            </a:r>
            <a:r>
              <a:rPr sz="8400" spc="-10" dirty="0"/>
              <a:t>визия</a:t>
            </a:r>
            <a:endParaRPr sz="8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86011-6C67-6621-8EF3-C7354745C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535761"/>
            <a:ext cx="2333875" cy="2333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1A03E-9EDC-CD8C-E0A7-B80687B93DAB}"/>
              </a:ext>
            </a:extLst>
          </p:cNvPr>
          <p:cNvSpPr txBox="1"/>
          <p:nvPr/>
        </p:nvSpPr>
        <p:spPr>
          <a:xfrm>
            <a:off x="3276600" y="8225646"/>
            <a:ext cx="10883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latin typeface="Trebuchet MS" panose="020B0603020202020204" pitchFamily="34" charset="0"/>
              </a:rPr>
              <a:t>Първолета Чавдарова</a:t>
            </a:r>
            <a:br>
              <a:rPr lang="bg-BG" sz="3600" dirty="0">
                <a:latin typeface="Trebuchet MS" panose="020B0603020202020204" pitchFamily="34" charset="0"/>
              </a:rPr>
            </a:br>
            <a:r>
              <a:rPr lang="bg-BG" sz="3600" dirty="0">
                <a:latin typeface="Trebuchet MS" panose="020B0603020202020204" pitchFamily="34" charset="0"/>
              </a:rPr>
              <a:t>Президент Лайънс клуб Русе Сексагинта - Приста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F789E-141C-F25D-7B24-99D6BE37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342900"/>
            <a:ext cx="2145218" cy="20331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9700" y="4677608"/>
            <a:ext cx="4948299" cy="56093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2937" y="434956"/>
            <a:ext cx="469773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10" dirty="0"/>
              <a:t>Най-</a:t>
            </a:r>
            <a:r>
              <a:rPr sz="4300" dirty="0"/>
              <a:t>важнотото</a:t>
            </a:r>
            <a:r>
              <a:rPr sz="4300" spc="-35" dirty="0"/>
              <a:t> </a:t>
            </a:r>
            <a:r>
              <a:rPr sz="4300" spc="-25" dirty="0"/>
              <a:t>е:</a:t>
            </a:r>
            <a:endParaRPr sz="4300"/>
          </a:p>
        </p:txBody>
      </p:sp>
      <p:sp>
        <p:nvSpPr>
          <p:cNvPr id="4" name="object 4"/>
          <p:cNvSpPr txBox="1"/>
          <p:nvPr/>
        </p:nvSpPr>
        <p:spPr>
          <a:xfrm>
            <a:off x="707575" y="1130915"/>
            <a:ext cx="13829030" cy="7757159"/>
          </a:xfrm>
          <a:prstGeom prst="rect">
            <a:avLst/>
          </a:prstGeom>
        </p:spPr>
        <p:txBody>
          <a:bodyPr vert="horz" wrap="square" lIns="0" tIns="302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8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усмихваш</a:t>
            </a:r>
            <a:r>
              <a:rPr sz="38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непринудено</a:t>
            </a:r>
            <a:r>
              <a:rPr sz="38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8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по-често;</a:t>
            </a:r>
            <a:endParaRPr sz="3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80"/>
              </a:spcBef>
            </a:pP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ръкостискаш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със</a:t>
            </a:r>
            <a:r>
              <a:rPr sz="38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спокойствие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увереност;</a:t>
            </a:r>
            <a:endParaRPr sz="3800">
              <a:latin typeface="Trebuchet MS"/>
              <a:cs typeface="Trebuchet MS"/>
            </a:endParaRPr>
          </a:p>
          <a:p>
            <a:pPr marL="12700" marR="4499610">
              <a:lnSpc>
                <a:spcPct val="114999"/>
              </a:lnSpc>
            </a:pP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поддържаш</a:t>
            </a:r>
            <a:r>
              <a:rPr sz="38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активен</a:t>
            </a:r>
            <a:r>
              <a:rPr sz="3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зрителен</a:t>
            </a:r>
            <a:r>
              <a:rPr sz="38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контакт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със</a:t>
            </a:r>
            <a:r>
              <a:rPr sz="3800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събеседника;</a:t>
            </a:r>
            <a:endParaRPr sz="3800">
              <a:latin typeface="Trebuchet MS"/>
              <a:cs typeface="Trebuchet MS"/>
            </a:endParaRPr>
          </a:p>
          <a:p>
            <a:pPr marL="12700" marR="1141095">
              <a:lnSpc>
                <a:spcPct val="114999"/>
              </a:lnSpc>
            </a:pP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използваш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изправена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стойка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повече</a:t>
            </a:r>
            <a:r>
              <a:rPr sz="3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отворени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20" dirty="0">
                <a:solidFill>
                  <a:srgbClr val="1F1F1F"/>
                </a:solidFill>
                <a:latin typeface="Trebuchet MS"/>
                <a:cs typeface="Trebuchet MS"/>
              </a:rPr>
              <a:t>пози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(вместо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затворени)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торса,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ръцете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краката;</a:t>
            </a:r>
            <a:endParaRPr sz="38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контролираш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гласа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говориш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балансирана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сила</a:t>
            </a:r>
            <a:r>
              <a:rPr sz="3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темпо.</a:t>
            </a:r>
            <a:endParaRPr sz="3800">
              <a:latin typeface="Trebuchet MS"/>
              <a:cs typeface="Trebuchet MS"/>
            </a:endParaRPr>
          </a:p>
          <a:p>
            <a:pPr marL="12700" marR="748665">
              <a:lnSpc>
                <a:spcPct val="114999"/>
              </a:lnSpc>
            </a:pP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Когато</a:t>
            </a:r>
            <a:r>
              <a:rPr sz="3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става</a:t>
            </a:r>
            <a:r>
              <a:rPr sz="3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дума</a:t>
            </a:r>
            <a:r>
              <a:rPr sz="3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създаване</a:t>
            </a:r>
            <a:r>
              <a:rPr sz="3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3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първо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впечатление,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езикът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тялото,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подобно</a:t>
            </a:r>
            <a:r>
              <a:rPr sz="3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външния</a:t>
            </a:r>
            <a:r>
              <a:rPr sz="3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20" dirty="0">
                <a:solidFill>
                  <a:srgbClr val="1F1F1F"/>
                </a:solidFill>
                <a:latin typeface="Trebuchet MS"/>
                <a:cs typeface="Trebuchet MS"/>
              </a:rPr>
              <a:t>вид,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говори</a:t>
            </a:r>
            <a:r>
              <a:rPr sz="3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повече</a:t>
            </a:r>
            <a:r>
              <a:rPr sz="38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8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1F1F1F"/>
                </a:solidFill>
                <a:latin typeface="Trebuchet MS"/>
                <a:cs typeface="Trebuchet MS"/>
              </a:rPr>
              <a:t>думите.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9426" y="469500"/>
            <a:ext cx="4795900" cy="35969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2399" y="2684511"/>
            <a:ext cx="3433150" cy="34331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68400" y="0"/>
            <a:ext cx="8220075" cy="8956040"/>
            <a:chOff x="10068400" y="0"/>
            <a:chExt cx="8220075" cy="89560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16712" y="0"/>
              <a:ext cx="2871287" cy="32032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8400" y="1749375"/>
              <a:ext cx="7301224" cy="72062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99122" y="3463307"/>
            <a:ext cx="7726680" cy="2929255"/>
          </a:xfrm>
          <a:prstGeom prst="rect">
            <a:avLst/>
          </a:prstGeom>
        </p:spPr>
        <p:txBody>
          <a:bodyPr vert="horz" wrap="square" lIns="0" tIns="26797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2110"/>
              </a:spcBef>
            </a:pPr>
            <a:r>
              <a:rPr sz="8800" b="1" spc="-25" dirty="0">
                <a:solidFill>
                  <a:srgbClr val="1F1F1F"/>
                </a:solidFill>
                <a:latin typeface="Trebuchet MS"/>
                <a:cs typeface="Trebuchet MS"/>
              </a:rPr>
              <a:t>3</a:t>
            </a:r>
            <a:r>
              <a:rPr sz="8800" spc="-25" dirty="0">
                <a:solidFill>
                  <a:srgbClr val="1F1F1F"/>
                </a:solidFill>
                <a:latin typeface="Trebuchet MS"/>
                <a:cs typeface="Trebuchet MS"/>
              </a:rPr>
              <a:t>.</a:t>
            </a:r>
            <a:endParaRPr sz="8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650"/>
              </a:spcBef>
            </a:pP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Мисли</a:t>
            </a:r>
            <a:r>
              <a:rPr sz="72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spc="-10" dirty="0">
                <a:solidFill>
                  <a:srgbClr val="1F1F1F"/>
                </a:solidFill>
                <a:latin typeface="Trebuchet MS"/>
                <a:cs typeface="Trebuchet MS"/>
              </a:rPr>
              <a:t>позитивно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88158"/>
            <a:ext cx="4857226" cy="61988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33700" y="492729"/>
            <a:ext cx="13919835" cy="916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8077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Нагласата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отношението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към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нещата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живота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се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проявяват</a:t>
            </a:r>
            <a:r>
              <a:rPr sz="40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във</a:t>
            </a:r>
            <a:r>
              <a:rPr sz="40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всяко</a:t>
            </a:r>
            <a:r>
              <a:rPr sz="40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нещо,</a:t>
            </a:r>
            <a:r>
              <a:rPr sz="40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което</a:t>
            </a:r>
            <a:r>
              <a:rPr sz="40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правиш.</a:t>
            </a:r>
            <a:endParaRPr sz="4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4000">
              <a:latin typeface="Trebuchet MS"/>
              <a:cs typeface="Trebuchet MS"/>
            </a:endParaRPr>
          </a:p>
          <a:p>
            <a:pPr marL="12700" marR="124460">
              <a:lnSpc>
                <a:spcPct val="100000"/>
              </a:lnSpc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имаш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позитивно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мислене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уверен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открит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човек,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помага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във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всеки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разговор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прави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силно впечатление.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обратното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сила,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разбира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се.</a:t>
            </a:r>
            <a:endParaRPr sz="4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4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Старай</a:t>
            </a:r>
            <a:r>
              <a:rPr sz="40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4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0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излъчваш</a:t>
            </a:r>
            <a:r>
              <a:rPr sz="4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позитивно</a:t>
            </a:r>
            <a:r>
              <a:rPr sz="40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отношение,</a:t>
            </a:r>
            <a:r>
              <a:rPr sz="4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дори</a:t>
            </a:r>
            <a:r>
              <a:rPr sz="40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когато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попаднеш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трудна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неочаквана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ситуация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време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3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твоята</a:t>
            </a:r>
            <a:r>
              <a:rPr sz="40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среща.</a:t>
            </a:r>
            <a:endParaRPr sz="4000">
              <a:latin typeface="Trebuchet MS"/>
              <a:cs typeface="Trebuchet MS"/>
            </a:endParaRPr>
          </a:p>
          <a:p>
            <a:pPr marL="12700" marR="506730">
              <a:lnSpc>
                <a:spcPct val="100000"/>
              </a:lnSpc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целта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нужно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развиваш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умения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се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самонаблюдаваш,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самоанализираш</a:t>
            </a:r>
            <a:r>
              <a:rPr sz="4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самоконтролираш.</a:t>
            </a:r>
            <a:endParaRPr sz="4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4000">
              <a:latin typeface="Trebuchet MS"/>
              <a:cs typeface="Trebuchet MS"/>
            </a:endParaRPr>
          </a:p>
          <a:p>
            <a:pPr marL="12700" marR="365760">
              <a:lnSpc>
                <a:spcPct val="100000"/>
              </a:lnSpc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Дори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сгрешиш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някъде,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учи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грешките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си,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да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оставяш</a:t>
            </a:r>
            <a:r>
              <a:rPr sz="40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добри</a:t>
            </a:r>
            <a:r>
              <a:rPr sz="40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първи</a:t>
            </a:r>
            <a:r>
              <a:rPr sz="40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впечатления</a:t>
            </a:r>
            <a:r>
              <a:rPr sz="40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следващия</a:t>
            </a:r>
            <a:r>
              <a:rPr sz="40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0" dirty="0">
                <a:solidFill>
                  <a:srgbClr val="1F1F1F"/>
                </a:solidFill>
                <a:latin typeface="Trebuchet MS"/>
                <a:cs typeface="Trebuchet MS"/>
              </a:rPr>
              <a:t>път.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21049" y="3429012"/>
            <a:ext cx="3433150" cy="3433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16713" y="0"/>
            <a:ext cx="2871287" cy="32032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452796" y="4207808"/>
            <a:ext cx="5922645" cy="2929255"/>
          </a:xfrm>
          <a:prstGeom prst="rect">
            <a:avLst/>
          </a:prstGeom>
        </p:spPr>
        <p:txBody>
          <a:bodyPr vert="horz" wrap="square" lIns="0" tIns="2679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110"/>
              </a:spcBef>
            </a:pPr>
            <a:r>
              <a:rPr sz="8800" b="1" spc="-25" dirty="0">
                <a:solidFill>
                  <a:srgbClr val="1F1F1F"/>
                </a:solidFill>
                <a:latin typeface="Trebuchet MS"/>
                <a:cs typeface="Trebuchet MS"/>
              </a:rPr>
              <a:t>4</a:t>
            </a:r>
            <a:r>
              <a:rPr sz="8800" spc="-25" dirty="0">
                <a:solidFill>
                  <a:srgbClr val="1F1F1F"/>
                </a:solidFill>
                <a:latin typeface="Trebuchet MS"/>
                <a:cs typeface="Trebuchet MS"/>
              </a:rPr>
              <a:t>.</a:t>
            </a:r>
            <a:endParaRPr sz="8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650"/>
              </a:spcBef>
            </a:pP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Бъди</a:t>
            </a:r>
            <a:r>
              <a:rPr sz="7200" b="1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себе</a:t>
            </a:r>
            <a:r>
              <a:rPr sz="7200" b="1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spc="-25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endParaRPr sz="72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4599" y="1419425"/>
            <a:ext cx="7226624" cy="48177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7450" y="0"/>
            <a:ext cx="5330549" cy="68453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5900" y="1404525"/>
            <a:ext cx="13364210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900" b="0" dirty="0">
                <a:latin typeface="Trebuchet MS"/>
                <a:cs typeface="Trebuchet MS"/>
              </a:rPr>
              <a:t>Въпреки,</a:t>
            </a:r>
            <a:r>
              <a:rPr sz="3900" b="0" spc="-130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че</a:t>
            </a:r>
            <a:r>
              <a:rPr sz="3900" b="0" spc="-110" dirty="0">
                <a:latin typeface="Trebuchet MS"/>
                <a:cs typeface="Trebuchet MS"/>
              </a:rPr>
              <a:t> </a:t>
            </a:r>
            <a:r>
              <a:rPr sz="3900" b="0" spc="-30" dirty="0">
                <a:latin typeface="Trebuchet MS"/>
                <a:cs typeface="Trebuchet MS"/>
              </a:rPr>
              <a:t>по-</a:t>
            </a:r>
            <a:r>
              <a:rPr sz="3900" b="0" dirty="0">
                <a:latin typeface="Trebuchet MS"/>
                <a:cs typeface="Trebuchet MS"/>
              </a:rPr>
              <a:t>горе</a:t>
            </a:r>
            <a:r>
              <a:rPr sz="3900" b="0" spc="-114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споменахме</a:t>
            </a:r>
            <a:r>
              <a:rPr sz="3900" b="0" spc="-110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колко</a:t>
            </a:r>
            <a:r>
              <a:rPr sz="3900" b="0" spc="-114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важно</a:t>
            </a:r>
            <a:r>
              <a:rPr sz="3900" b="0" spc="-114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е</a:t>
            </a:r>
            <a:r>
              <a:rPr sz="3900" b="0" spc="-110" dirty="0">
                <a:latin typeface="Trebuchet MS"/>
                <a:cs typeface="Trebuchet MS"/>
              </a:rPr>
              <a:t> </a:t>
            </a:r>
            <a:r>
              <a:rPr sz="3900" b="0" spc="-25" dirty="0">
                <a:latin typeface="Trebuchet MS"/>
                <a:cs typeface="Trebuchet MS"/>
              </a:rPr>
              <a:t>да </a:t>
            </a:r>
            <a:r>
              <a:rPr sz="3900" b="0" dirty="0">
                <a:latin typeface="Trebuchet MS"/>
                <a:cs typeface="Trebuchet MS"/>
              </a:rPr>
              <a:t>демонстрираш</a:t>
            </a:r>
            <a:r>
              <a:rPr sz="3900" b="0" spc="-6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безупречен</a:t>
            </a:r>
            <a:r>
              <a:rPr sz="3900" b="0" spc="-6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външен</a:t>
            </a:r>
            <a:r>
              <a:rPr sz="3900" b="0" spc="-60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вид</a:t>
            </a:r>
            <a:r>
              <a:rPr sz="3900" b="0" spc="-6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и</a:t>
            </a:r>
            <a:r>
              <a:rPr sz="3900" b="0" spc="-6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да</a:t>
            </a:r>
            <a:r>
              <a:rPr sz="3900" b="0" spc="-60" dirty="0">
                <a:latin typeface="Trebuchet MS"/>
                <a:cs typeface="Trebuchet MS"/>
              </a:rPr>
              <a:t> </a:t>
            </a:r>
            <a:r>
              <a:rPr sz="3900" b="0" spc="-10" dirty="0">
                <a:latin typeface="Trebuchet MS"/>
                <a:cs typeface="Trebuchet MS"/>
              </a:rPr>
              <a:t>контролираш </a:t>
            </a:r>
            <a:r>
              <a:rPr sz="3900" b="0" dirty="0">
                <a:latin typeface="Trebuchet MS"/>
                <a:cs typeface="Trebuchet MS"/>
              </a:rPr>
              <a:t>редица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аспекти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на</a:t>
            </a:r>
            <a:r>
              <a:rPr sz="3900" b="0" spc="-40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езика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на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тялото</a:t>
            </a:r>
            <a:r>
              <a:rPr sz="3900" b="0" spc="-40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си,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това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не</a:t>
            </a:r>
            <a:r>
              <a:rPr sz="3900" b="0" spc="-40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значи,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spc="-25" dirty="0">
                <a:latin typeface="Trebuchet MS"/>
                <a:cs typeface="Trebuchet MS"/>
              </a:rPr>
              <a:t>че </a:t>
            </a:r>
            <a:r>
              <a:rPr sz="3900" b="0" dirty="0">
                <a:latin typeface="Trebuchet MS"/>
                <a:cs typeface="Trebuchet MS"/>
              </a:rPr>
              <a:t>трябва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да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си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като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робот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и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да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загубиш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dirty="0">
                <a:latin typeface="Trebuchet MS"/>
                <a:cs typeface="Trebuchet MS"/>
              </a:rPr>
              <a:t>изцяло</a:t>
            </a:r>
            <a:r>
              <a:rPr sz="3900" b="0" spc="-45" dirty="0">
                <a:latin typeface="Trebuchet MS"/>
                <a:cs typeface="Trebuchet MS"/>
              </a:rPr>
              <a:t> </a:t>
            </a:r>
            <a:r>
              <a:rPr sz="3900" b="0" spc="-10" dirty="0">
                <a:latin typeface="Trebuchet MS"/>
                <a:cs typeface="Trebuchet MS"/>
              </a:rPr>
              <a:t>своята индивидуалност.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200" y="971437"/>
            <a:ext cx="2911549" cy="39327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80125" y="5358338"/>
            <a:ext cx="15747365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Да,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често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пъти</a:t>
            </a:r>
            <a:r>
              <a:rPr sz="39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9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1F1F1F"/>
                </a:solidFill>
                <a:latin typeface="Trebuchet MS"/>
                <a:cs typeface="Trebuchet MS"/>
              </a:rPr>
              <a:t>нужно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отговаряш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определени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стандарти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влезеш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1F1F1F"/>
                </a:solidFill>
                <a:latin typeface="Trebuchet MS"/>
                <a:cs typeface="Trebuchet MS"/>
              </a:rPr>
              <a:t>известни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“калъпи”.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обаче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винаги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относително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следва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съобразено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със</a:t>
            </a:r>
            <a:r>
              <a:rPr sz="3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ситуацията.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нещо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против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природата</a:t>
            </a:r>
            <a:r>
              <a:rPr sz="3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те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кара</a:t>
            </a:r>
            <a:r>
              <a:rPr sz="3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чувстваш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дискомфортно</a:t>
            </a:r>
            <a:r>
              <a:rPr sz="3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–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го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1F1F1F"/>
                </a:solidFill>
                <a:latin typeface="Trebuchet MS"/>
                <a:cs typeface="Trebuchet MS"/>
              </a:rPr>
              <a:t>прави.</a:t>
            </a:r>
            <a:endParaRPr sz="3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50808"/>
            <a:ext cx="7899601" cy="66361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52025" y="875062"/>
            <a:ext cx="14348460" cy="825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672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Преди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всичко,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бъди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себе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си.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Както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продажбите,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така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1F1F1F"/>
                </a:solidFill>
                <a:latin typeface="Trebuchet MS"/>
                <a:cs typeface="Trebuchet MS"/>
              </a:rPr>
              <a:t>при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интервюта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работа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разговори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колеги,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автентичността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важна.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Открий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кои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уникалните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положителни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черти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ги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използвай,</a:t>
            </a:r>
            <a:r>
              <a:rPr sz="36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6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оставиш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3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ярко</a:t>
            </a:r>
            <a:r>
              <a:rPr sz="36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Например,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облеклото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струва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прекалено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делово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5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9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скучно,</a:t>
            </a:r>
            <a:r>
              <a:rPr sz="36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раздвижи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го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интересен</a:t>
            </a:r>
            <a:r>
              <a:rPr sz="36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аксесоар.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Стига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обичаш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шегите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–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вмъкни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30" dirty="0">
                <a:solidFill>
                  <a:srgbClr val="1F1F1F"/>
                </a:solidFill>
                <a:latin typeface="Trebuchet MS"/>
                <a:cs typeface="Trebuchet MS"/>
              </a:rPr>
              <a:t>една-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две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хода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разговора.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обичаш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1F1F1F"/>
                </a:solidFill>
                <a:latin typeface="Trebuchet MS"/>
                <a:cs typeface="Trebuchet MS"/>
              </a:rPr>
              <a:t>по-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откритата</a:t>
            </a:r>
            <a:r>
              <a:rPr sz="36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неформална</a:t>
            </a:r>
            <a:r>
              <a:rPr sz="36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комуникация,</a:t>
            </a:r>
            <a:r>
              <a:rPr sz="36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използвай</a:t>
            </a:r>
            <a:r>
              <a:rPr sz="36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30" dirty="0">
                <a:solidFill>
                  <a:srgbClr val="1F1F1F"/>
                </a:solidFill>
                <a:latin typeface="Trebuchet MS"/>
                <a:cs typeface="Trebuchet MS"/>
              </a:rPr>
              <a:t>тук-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там</a:t>
            </a:r>
            <a:r>
              <a:rPr sz="36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1F1F1F"/>
                </a:solidFill>
                <a:latin typeface="Trebuchet MS"/>
                <a:cs typeface="Trebuchet MS"/>
              </a:rPr>
              <a:t>по-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директен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стил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говорене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задаване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въпроси.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Вместо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1F1F1F"/>
                </a:solidFill>
                <a:latin typeface="Trebuchet MS"/>
                <a:cs typeface="Trebuchet MS"/>
              </a:rPr>
              <a:t>да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говориш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твърде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сухо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абстрактно,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позови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6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истински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примери</a:t>
            </a:r>
            <a:r>
              <a:rPr sz="36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6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твоята</a:t>
            </a:r>
            <a:r>
              <a:rPr sz="36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практика.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107950">
              <a:lnSpc>
                <a:spcPct val="100000"/>
              </a:lnSpc>
              <a:spcBef>
                <a:spcPts val="5"/>
              </a:spcBef>
            </a:pP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Използвай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индивидуалността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мяра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според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ситуацията.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0" dirty="0">
                <a:solidFill>
                  <a:srgbClr val="1F1F1F"/>
                </a:solidFill>
                <a:latin typeface="Trebuchet MS"/>
                <a:cs typeface="Trebuchet MS"/>
              </a:rPr>
              <a:t>Така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чувстваш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свои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води.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0524" y="2627436"/>
            <a:ext cx="3433150" cy="3433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16713" y="0"/>
            <a:ext cx="2871287" cy="32032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98789" y="3661976"/>
            <a:ext cx="109093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1" spc="-25" dirty="0">
                <a:solidFill>
                  <a:srgbClr val="1F1F1F"/>
                </a:solidFill>
                <a:latin typeface="Trebuchet MS"/>
                <a:cs typeface="Trebuchet MS"/>
              </a:rPr>
              <a:t>5</a:t>
            </a:r>
            <a:r>
              <a:rPr sz="8800" spc="-25" dirty="0">
                <a:solidFill>
                  <a:srgbClr val="1F1F1F"/>
                </a:solidFill>
                <a:latin typeface="Trebuchet MS"/>
                <a:cs typeface="Trebuchet MS"/>
              </a:rPr>
              <a:t>.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2031" y="5047619"/>
            <a:ext cx="904303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314" marR="5080" indent="-1619250">
              <a:lnSpc>
                <a:spcPct val="114999"/>
              </a:lnSpc>
              <a:spcBef>
                <a:spcPts val="100"/>
              </a:spcBef>
            </a:pPr>
            <a:r>
              <a:rPr sz="7200" dirty="0"/>
              <a:t>Фокусирай</a:t>
            </a:r>
            <a:r>
              <a:rPr sz="7200" spc="-40" dirty="0"/>
              <a:t> </a:t>
            </a:r>
            <a:r>
              <a:rPr sz="7200" dirty="0"/>
              <a:t>се</a:t>
            </a:r>
            <a:r>
              <a:rPr sz="7200" spc="-25" dirty="0"/>
              <a:t> </a:t>
            </a:r>
            <a:r>
              <a:rPr sz="7200" spc="-10" dirty="0"/>
              <a:t>върху събеседника</a:t>
            </a:r>
            <a:endParaRPr sz="7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55126" cy="49248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61600" y="908875"/>
            <a:ext cx="14329410" cy="775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1765" algn="just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Всеки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път,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когато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срещаш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някакъв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нов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човек,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ще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фокусираш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върху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твоите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собствени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цели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разговора,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или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фокусираш</a:t>
            </a:r>
            <a:r>
              <a:rPr sz="3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върху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целите</a:t>
            </a:r>
            <a:r>
              <a:rPr sz="3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</a:t>
            </a:r>
            <a:r>
              <a:rPr sz="3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си.</a:t>
            </a:r>
            <a:endParaRPr sz="3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900">
              <a:latin typeface="Trebuchet MS"/>
              <a:cs typeface="Trebuchet MS"/>
            </a:endParaRPr>
          </a:p>
          <a:p>
            <a:pPr marL="12700" marR="165100" algn="just">
              <a:lnSpc>
                <a:spcPct val="100000"/>
              </a:lnSpc>
            </a:pP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Освен,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действаш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позицията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силата,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съветвам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те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избягваш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първото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правиш</a:t>
            </a:r>
            <a:r>
              <a:rPr sz="3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1F1F1F"/>
                </a:solidFill>
                <a:latin typeface="Trebuchet MS"/>
                <a:cs typeface="Trebuchet MS"/>
              </a:rPr>
              <a:t>второто.</a:t>
            </a:r>
            <a:endParaRPr sz="3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9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Твоите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собствени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цели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ясни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трябва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ги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изпускаш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от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поглед.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ги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постигнеш,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следва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1F1F1F"/>
                </a:solidFill>
                <a:latin typeface="Trebuchet MS"/>
                <a:cs typeface="Trebuchet MS"/>
              </a:rPr>
              <a:t>фокусираш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преди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всичко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върху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целите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си.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0" dirty="0">
                <a:solidFill>
                  <a:srgbClr val="1F1F1F"/>
                </a:solidFill>
                <a:latin typeface="Trebuchet MS"/>
                <a:cs typeface="Trebuchet MS"/>
              </a:rPr>
              <a:t>този</a:t>
            </a:r>
            <a:r>
              <a:rPr sz="3900" spc="9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начин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няма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натъкнеш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силна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защитна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реакция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35" dirty="0">
                <a:solidFill>
                  <a:srgbClr val="1F1F1F"/>
                </a:solidFill>
                <a:latin typeface="Trebuchet MS"/>
                <a:cs typeface="Trebuchet MS"/>
              </a:rPr>
              <a:t>от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негова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страна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3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лесно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изградиш</a:t>
            </a:r>
            <a:r>
              <a:rPr sz="3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1F1F1F"/>
                </a:solidFill>
                <a:latin typeface="Trebuchet MS"/>
                <a:cs typeface="Trebuchet MS"/>
              </a:rPr>
              <a:t>първоначално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ниво</a:t>
            </a:r>
            <a:r>
              <a:rPr sz="3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доверие</a:t>
            </a:r>
            <a:r>
              <a:rPr sz="39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към</a:t>
            </a:r>
            <a:r>
              <a:rPr sz="39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1F1F1F"/>
                </a:solidFill>
                <a:latin typeface="Trebuchet MS"/>
                <a:cs typeface="Trebuchet MS"/>
              </a:rPr>
              <a:t>себе</a:t>
            </a:r>
            <a:r>
              <a:rPr sz="39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1F1F1F"/>
                </a:solidFill>
                <a:latin typeface="Trebuchet MS"/>
                <a:cs typeface="Trebuchet MS"/>
              </a:rPr>
              <a:t>си.</a:t>
            </a:r>
            <a:endParaRPr sz="3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50399" y="8"/>
            <a:ext cx="4037599" cy="10286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80625" y="608218"/>
            <a:ext cx="15883255" cy="8887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Представи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си,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търговски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представител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среща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нов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клиент.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Ако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мислиш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само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твоите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лични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цели,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една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типична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презентация,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с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която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опиташ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докажеш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клиента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колко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хубав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продукт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предлагаш,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в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колко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надеждна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фирма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работиш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колко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стойностен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полезен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човек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самият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ти.</a:t>
            </a:r>
            <a:endParaRPr sz="3200">
              <a:latin typeface="Trebuchet MS"/>
              <a:cs typeface="Trebuchet MS"/>
            </a:endParaRPr>
          </a:p>
          <a:p>
            <a:pPr marL="12700" marR="452755">
              <a:lnSpc>
                <a:spcPct val="100000"/>
              </a:lnSpc>
              <a:spcBef>
                <a:spcPts val="150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Чудесно,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може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няма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никаква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връзка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нуждите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клиента.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Подобни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монолози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скучни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никак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помагат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създаването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добро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първо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впечатление.</a:t>
            </a:r>
            <a:r>
              <a:rPr sz="32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типичния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случай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монологът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отблъсква.Но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можеш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подходиш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друг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начин.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Би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могъл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опиташ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въвлечеш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клиента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диалог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още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от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първите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секунди.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лесно,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задаваш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умни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въпроси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клиента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си.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ще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интересуваш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клиента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питаш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неговите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проблеми,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потребности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предизвикателства.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Той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отговаря.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водите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диалог,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т.е.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разговор.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клиентът,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без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го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осъзнава,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започне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те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харесва.</a:t>
            </a:r>
            <a:endParaRPr sz="3200">
              <a:latin typeface="Trebuchet MS"/>
              <a:cs typeface="Trebuchet MS"/>
            </a:endParaRPr>
          </a:p>
          <a:p>
            <a:pPr marL="12700" marR="808990" algn="just">
              <a:lnSpc>
                <a:spcPct val="100000"/>
              </a:lnSpc>
              <a:spcBef>
                <a:spcPts val="150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Разговорът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различен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монолога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винаги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предпочитане.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разговор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възможен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само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когато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фокусираш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върху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целите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поне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в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началото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забравиш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(но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завинаги)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своите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лични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цели.</a:t>
            </a:r>
            <a:endParaRPr sz="3200">
              <a:latin typeface="Trebuchet MS"/>
              <a:cs typeface="Trebuchet MS"/>
            </a:endParaRPr>
          </a:p>
          <a:p>
            <a:pPr marL="12700" marR="848360" algn="just">
              <a:lnSpc>
                <a:spcPct val="100000"/>
              </a:lnSpc>
              <a:spcBef>
                <a:spcPts val="1500"/>
              </a:spcBef>
            </a:pP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Tова</a:t>
            </a:r>
            <a:r>
              <a:rPr sz="3200" b="1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един</a:t>
            </a:r>
            <a:r>
              <a:rPr sz="32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200" b="1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spc="-30" dirty="0">
                <a:solidFill>
                  <a:srgbClr val="1F1F1F"/>
                </a:solidFill>
                <a:latin typeface="Trebuchet MS"/>
                <a:cs typeface="Trebuchet MS"/>
              </a:rPr>
              <a:t>най-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сигурните</a:t>
            </a:r>
            <a:r>
              <a:rPr sz="32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начини</a:t>
            </a:r>
            <a:r>
              <a:rPr sz="32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b="1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32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32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трайно</a:t>
            </a:r>
            <a:r>
              <a:rPr sz="3200" b="1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1F1F1F"/>
                </a:solidFill>
                <a:latin typeface="Trebuchet MS"/>
                <a:cs typeface="Trebuchet MS"/>
              </a:rPr>
              <a:t>първо впечатление.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049" y="11"/>
            <a:ext cx="3433150" cy="3433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16713" y="0"/>
            <a:ext cx="2871287" cy="32032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98788" y="938151"/>
            <a:ext cx="109093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-25" dirty="0"/>
              <a:t>6</a:t>
            </a:r>
            <a:r>
              <a:rPr sz="8800" b="0" spc="-25" dirty="0">
                <a:latin typeface="Trebuchet MS"/>
                <a:cs typeface="Trebuchet MS"/>
              </a:rPr>
              <a:t>.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8450" y="2488386"/>
            <a:ext cx="14883130" cy="344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9520">
              <a:lnSpc>
                <a:spcPct val="100000"/>
              </a:lnSpc>
              <a:spcBef>
                <a:spcPts val="100"/>
              </a:spcBef>
            </a:pP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Използвай</a:t>
            </a:r>
            <a:r>
              <a:rPr sz="7200" b="1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вълшебни</a:t>
            </a:r>
            <a:r>
              <a:rPr sz="7200" b="1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spc="-20" dirty="0">
                <a:solidFill>
                  <a:srgbClr val="1F1F1F"/>
                </a:solidFill>
                <a:latin typeface="Trebuchet MS"/>
                <a:cs typeface="Trebuchet MS"/>
              </a:rPr>
              <a:t>думи</a:t>
            </a:r>
            <a:endParaRPr sz="72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501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Всички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използват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думи,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говорят,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всички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използват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думите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достатъчно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добре.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искаш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оставиш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убедително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2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</a:t>
            </a:r>
            <a:r>
              <a:rPr sz="32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в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някого,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помага,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използваш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вълшебни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думи.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5200" y="6473250"/>
            <a:ext cx="4906837" cy="32712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45585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1690" marR="5080" indent="-5889625">
              <a:lnSpc>
                <a:spcPct val="114999"/>
              </a:lnSpc>
              <a:spcBef>
                <a:spcPts val="100"/>
              </a:spcBef>
            </a:pPr>
            <a:r>
              <a:rPr sz="6000" dirty="0"/>
              <a:t>“Никога</a:t>
            </a:r>
            <a:r>
              <a:rPr sz="6000" spc="-195" dirty="0"/>
              <a:t> </a:t>
            </a:r>
            <a:r>
              <a:rPr sz="6000" dirty="0"/>
              <a:t>няма</a:t>
            </a:r>
            <a:r>
              <a:rPr sz="6000" spc="-195" dirty="0"/>
              <a:t> </a:t>
            </a:r>
            <a:r>
              <a:rPr sz="6000" dirty="0"/>
              <a:t>втори</a:t>
            </a:r>
            <a:r>
              <a:rPr sz="6000" spc="-195" dirty="0"/>
              <a:t> </a:t>
            </a:r>
            <a:r>
              <a:rPr sz="6000" dirty="0"/>
              <a:t>шанс</a:t>
            </a:r>
            <a:r>
              <a:rPr sz="6000" spc="-195" dirty="0"/>
              <a:t> </a:t>
            </a:r>
            <a:r>
              <a:rPr sz="6000" dirty="0"/>
              <a:t>да</a:t>
            </a:r>
            <a:r>
              <a:rPr sz="6000" spc="-195" dirty="0"/>
              <a:t> </a:t>
            </a:r>
            <a:r>
              <a:rPr sz="6000" dirty="0"/>
              <a:t>направиш</a:t>
            </a:r>
            <a:r>
              <a:rPr sz="6000" spc="-200" dirty="0"/>
              <a:t> </a:t>
            </a:r>
            <a:r>
              <a:rPr sz="6000" spc="-10" dirty="0"/>
              <a:t>първо впечатление”</a:t>
            </a:r>
            <a:endParaRPr sz="6000"/>
          </a:p>
        </p:txBody>
      </p:sp>
      <p:sp>
        <p:nvSpPr>
          <p:cNvPr id="4" name="object 4"/>
          <p:cNvSpPr txBox="1"/>
          <p:nvPr/>
        </p:nvSpPr>
        <p:spPr>
          <a:xfrm>
            <a:off x="6631459" y="6634450"/>
            <a:ext cx="44888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1F1F1F"/>
                </a:solidFill>
                <a:latin typeface="Trebuchet MS"/>
                <a:cs typeface="Trebuchet MS"/>
              </a:rPr>
              <a:t>Коко</a:t>
            </a:r>
            <a:r>
              <a:rPr sz="6000" b="1" spc="-1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b="1" spc="-10" dirty="0">
                <a:solidFill>
                  <a:srgbClr val="1F1F1F"/>
                </a:solidFill>
                <a:latin typeface="Trebuchet MS"/>
                <a:cs typeface="Trebuchet MS"/>
              </a:rPr>
              <a:t>Шанел</a:t>
            </a:r>
            <a:endParaRPr sz="60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03111" y="6027975"/>
            <a:ext cx="5549758" cy="3468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55126" cy="49248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61600" y="1445885"/>
            <a:ext cx="14846300" cy="223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Помисли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думи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фрази,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които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особено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значение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5" dirty="0">
                <a:solidFill>
                  <a:srgbClr val="1F1F1F"/>
                </a:solidFill>
                <a:latin typeface="Trebuchet MS"/>
                <a:cs typeface="Trebuchet MS"/>
              </a:rPr>
              <a:t>ти.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3000"/>
              </a:spcBef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Пример</a:t>
            </a:r>
            <a:r>
              <a:rPr sz="3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–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кандидатстваш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мениджърска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длъжност.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Поканили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те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интервю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5" dirty="0">
                <a:solidFill>
                  <a:srgbClr val="1F1F1F"/>
                </a:solidFill>
                <a:latin typeface="Trebuchet MS"/>
                <a:cs typeface="Trebuchet MS"/>
              </a:rPr>
              <a:t>за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работа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трябва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представиш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себе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си.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Още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началото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използвай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някоя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0" dirty="0">
                <a:solidFill>
                  <a:srgbClr val="1F1F1F"/>
                </a:solidFill>
                <a:latin typeface="Trebuchet MS"/>
                <a:cs typeface="Trebuchet MS"/>
              </a:rPr>
              <a:t>тези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думи,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обясниш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какво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точно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ценен:</a:t>
            </a:r>
            <a:endParaRPr sz="3000">
              <a:latin typeface="Trebuchet MS"/>
              <a:cs typeface="Trebuchet M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057231" y="4072639"/>
          <a:ext cx="14767558" cy="899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9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5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3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83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9580">
                <a:tc>
                  <a:txBody>
                    <a:bodyPr/>
                    <a:lstStyle/>
                    <a:p>
                      <a:pPr marL="345440" indent="-313690">
                        <a:lnSpc>
                          <a:spcPts val="3415"/>
                        </a:lnSpc>
                        <a:buFont typeface="Trebuchet MS"/>
                        <a:buChar char="•"/>
                        <a:tabLst>
                          <a:tab pos="345440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Организирам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7355" indent="-313055">
                        <a:lnSpc>
                          <a:spcPts val="3415"/>
                        </a:lnSpc>
                        <a:buChar char="•"/>
                        <a:tabLst>
                          <a:tab pos="427355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Оптимизирам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7355" indent="-313055">
                        <a:lnSpc>
                          <a:spcPts val="3415"/>
                        </a:lnSpc>
                        <a:buChar char="•"/>
                        <a:tabLst>
                          <a:tab pos="427355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Разработвам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7830" indent="-313055">
                        <a:lnSpc>
                          <a:spcPts val="3415"/>
                        </a:lnSpc>
                        <a:buChar char="•"/>
                        <a:tabLst>
                          <a:tab pos="417830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Подобрявам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7355" indent="-313055">
                        <a:lnSpc>
                          <a:spcPts val="3415"/>
                        </a:lnSpc>
                        <a:buChar char="•"/>
                        <a:tabLst>
                          <a:tab pos="427355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Координирам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344805" indent="-313055">
                        <a:lnSpc>
                          <a:spcPts val="3440"/>
                        </a:lnSpc>
                        <a:buChar char="•"/>
                        <a:tabLst>
                          <a:tab pos="344805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Създавам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8630" indent="-313055">
                        <a:lnSpc>
                          <a:spcPts val="3440"/>
                        </a:lnSpc>
                        <a:buChar char="•"/>
                        <a:tabLst>
                          <a:tab pos="468630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Внедрявам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8784" indent="-313055">
                        <a:lnSpc>
                          <a:spcPts val="3440"/>
                        </a:lnSpc>
                        <a:buChar char="•"/>
                        <a:tabLst>
                          <a:tab pos="438784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Контролирам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1815" indent="-313055">
                        <a:lnSpc>
                          <a:spcPts val="3440"/>
                        </a:lnSpc>
                        <a:buChar char="•"/>
                        <a:tabLst>
                          <a:tab pos="551815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Изграждам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2440" indent="-313055">
                        <a:lnSpc>
                          <a:spcPts val="3440"/>
                        </a:lnSpc>
                        <a:buChar char="•"/>
                        <a:tabLst>
                          <a:tab pos="472440" algn="l"/>
                        </a:tabLst>
                      </a:pPr>
                      <a:r>
                        <a:rPr sz="3000" b="1" spc="-10" dirty="0">
                          <a:solidFill>
                            <a:srgbClr val="1F1F1F"/>
                          </a:solidFill>
                          <a:latin typeface="Trebuchet MS"/>
                          <a:cs typeface="Trebuchet MS"/>
                        </a:rPr>
                        <a:t>Управлявам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961600" y="5408285"/>
            <a:ext cx="15093950" cy="269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вълшебни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думи,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които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всеки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работодател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мечтае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0" dirty="0">
                <a:solidFill>
                  <a:srgbClr val="1F1F1F"/>
                </a:solidFill>
                <a:latin typeface="Trebuchet MS"/>
                <a:cs typeface="Trebuchet MS"/>
              </a:rPr>
              <a:t>чуе.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3000"/>
              </a:spcBef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Вероятно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прави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впечатление,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вълшебните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думи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глаголи.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случайно.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оставиш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впечатление,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важно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използваш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именно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глаголи,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защото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те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най-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важното,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което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събеседникът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извади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стойностни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заключения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–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продукта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теб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самия.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5024" y="170986"/>
            <a:ext cx="3433150" cy="3433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02613" y="0"/>
            <a:ext cx="2985387" cy="265178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3758" rIns="0" bIns="0" rtlCol="0">
            <a:spAutoFit/>
          </a:bodyPr>
          <a:lstStyle/>
          <a:p>
            <a:pPr marL="3358515">
              <a:lnSpc>
                <a:spcPct val="100000"/>
              </a:lnSpc>
              <a:spcBef>
                <a:spcPts val="100"/>
              </a:spcBef>
            </a:pPr>
            <a:r>
              <a:rPr sz="8800" dirty="0"/>
              <a:t>7</a:t>
            </a:r>
            <a:r>
              <a:rPr sz="8800" b="0" dirty="0">
                <a:latin typeface="Trebuchet MS"/>
                <a:cs typeface="Trebuchet MS"/>
              </a:rPr>
              <a:t>.</a:t>
            </a:r>
            <a:r>
              <a:rPr sz="8800" b="0" spc="-75" dirty="0">
                <a:latin typeface="Trebuchet MS"/>
                <a:cs typeface="Trebuchet MS"/>
              </a:rPr>
              <a:t> </a:t>
            </a:r>
            <a:r>
              <a:rPr sz="7200" dirty="0"/>
              <a:t>Подготви</a:t>
            </a:r>
            <a:r>
              <a:rPr sz="7200" spc="-60" dirty="0"/>
              <a:t> </a:t>
            </a:r>
            <a:r>
              <a:rPr sz="7200" spc="-25" dirty="0"/>
              <a:t>се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2703" y="3387367"/>
            <a:ext cx="14775180" cy="226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Един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изпитаните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начини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създаване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благоприятно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преди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среща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непознат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човек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публика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заложиш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добрата подготовка.</a:t>
            </a:r>
            <a:endParaRPr sz="3200">
              <a:latin typeface="Trebuchet MS"/>
              <a:cs typeface="Trebuchet MS"/>
            </a:endParaRPr>
          </a:p>
          <a:p>
            <a:pPr marL="9525" algn="ctr">
              <a:lnSpc>
                <a:spcPct val="100000"/>
              </a:lnSpc>
              <a:spcBef>
                <a:spcPts val="575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Удивително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колко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хора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го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правят!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8350" y="6217949"/>
            <a:ext cx="5035034" cy="36503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55126" cy="49248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61600" y="1442836"/>
            <a:ext cx="15342869" cy="775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Защо</a:t>
            </a:r>
            <a:r>
              <a:rPr sz="3600" u="heavy" spc="-90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6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е</a:t>
            </a:r>
            <a:r>
              <a:rPr sz="3600" u="heavy" spc="-90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6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важна</a:t>
            </a:r>
            <a:r>
              <a:rPr sz="3600" u="heavy" spc="-90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6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добрата</a:t>
            </a:r>
            <a:r>
              <a:rPr sz="3600" u="heavy" spc="-90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600" u="heavy" spc="-10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подготовка?</a:t>
            </a:r>
            <a:endParaRPr sz="3600">
              <a:latin typeface="Trebuchet MS"/>
              <a:cs typeface="Trebuchet MS"/>
            </a:endParaRPr>
          </a:p>
          <a:p>
            <a:pPr marL="12700" marR="248920">
              <a:lnSpc>
                <a:spcPct val="100000"/>
              </a:lnSpc>
              <a:spcBef>
                <a:spcPts val="3000"/>
              </a:spcBef>
            </a:pP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Подготовката</a:t>
            </a:r>
            <a:r>
              <a:rPr sz="36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дава</a:t>
            </a:r>
            <a:r>
              <a:rPr sz="36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спокойствие,</a:t>
            </a:r>
            <a:r>
              <a:rPr sz="36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6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владееш</a:t>
            </a:r>
            <a:r>
              <a:rPr sz="36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ситуацията,</a:t>
            </a:r>
            <a:r>
              <a:rPr sz="36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1F1F1F"/>
                </a:solidFill>
                <a:latin typeface="Trebuchet MS"/>
                <a:cs typeface="Trebuchet MS"/>
              </a:rPr>
              <a:t>че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контролираш</a:t>
            </a:r>
            <a:r>
              <a:rPr sz="3600" spc="-1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положението.</a:t>
            </a:r>
            <a:r>
              <a:rPr sz="36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Знаеш</a:t>
            </a:r>
            <a:r>
              <a:rPr sz="36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6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кого</a:t>
            </a:r>
            <a:r>
              <a:rPr sz="3600" spc="-1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разговаряш,</a:t>
            </a:r>
            <a:r>
              <a:rPr sz="36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какво</a:t>
            </a:r>
            <a:r>
              <a:rPr sz="36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трябва</a:t>
            </a:r>
            <a:r>
              <a:rPr sz="36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1F1F1F"/>
                </a:solidFill>
                <a:latin typeface="Trebuchet MS"/>
                <a:cs typeface="Trebuchet MS"/>
              </a:rPr>
              <a:t>да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кажеш,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какво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искаш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питаш.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дава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увереност,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увереността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излъчва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позитивна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енергия.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Тази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енергия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усеща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лекота</a:t>
            </a:r>
            <a:r>
              <a:rPr sz="36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1F1F1F"/>
                </a:solidFill>
                <a:latin typeface="Trebuchet MS"/>
                <a:cs typeface="Trebuchet MS"/>
              </a:rPr>
              <a:t>от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той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наясно,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разговаря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подготвен</a:t>
            </a:r>
            <a:r>
              <a:rPr sz="36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стабилен професионалист.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0"/>
              </a:spcBef>
            </a:pP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Какъв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3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добър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начин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6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впечатление?</a:t>
            </a:r>
            <a:endParaRPr sz="3600">
              <a:latin typeface="Trebuchet MS"/>
              <a:cs typeface="Trebuchet MS"/>
            </a:endParaRPr>
          </a:p>
          <a:p>
            <a:pPr marL="12700" marR="134620">
              <a:lnSpc>
                <a:spcPct val="100000"/>
              </a:lnSpc>
              <a:spcBef>
                <a:spcPts val="3000"/>
              </a:spcBef>
            </a:pP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Подготовката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еднакво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важна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продажбите,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време</a:t>
            </a:r>
            <a:r>
              <a:rPr sz="36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6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интервю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работа,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презентации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пред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публика,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при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срещи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нови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колеги.</a:t>
            </a:r>
            <a:endParaRPr sz="3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Никога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няма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съжаляваш,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подготвил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добре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6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един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разговор </a:t>
            </a:r>
            <a:r>
              <a:rPr sz="36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6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1F1F1F"/>
                </a:solidFill>
                <a:latin typeface="Trebuchet MS"/>
                <a:cs typeface="Trebuchet MS"/>
              </a:rPr>
              <a:t>събитие.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7624" y="81236"/>
            <a:ext cx="3433150" cy="3433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39738" y="5999962"/>
            <a:ext cx="4148262" cy="42870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3758" rIns="0" bIns="0" rtlCol="0">
            <a:spAutoFit/>
          </a:bodyPr>
          <a:lstStyle/>
          <a:p>
            <a:pPr marL="6233160">
              <a:lnSpc>
                <a:spcPct val="100000"/>
              </a:lnSpc>
              <a:spcBef>
                <a:spcPts val="100"/>
              </a:spcBef>
            </a:pPr>
            <a:r>
              <a:rPr sz="8800" spc="-25" dirty="0"/>
              <a:t>8</a:t>
            </a:r>
            <a:r>
              <a:rPr sz="8800" b="0" spc="-25" dirty="0">
                <a:latin typeface="Trebuchet MS"/>
                <a:cs typeface="Trebuchet MS"/>
              </a:rPr>
              <a:t>.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2552" y="2646211"/>
            <a:ext cx="13882369" cy="294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Покажи</a:t>
            </a:r>
            <a:r>
              <a:rPr sz="72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добри</a:t>
            </a:r>
            <a:r>
              <a:rPr sz="72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spc="-10" dirty="0">
                <a:solidFill>
                  <a:srgbClr val="1F1F1F"/>
                </a:solidFill>
                <a:latin typeface="Trebuchet MS"/>
                <a:cs typeface="Trebuchet MS"/>
              </a:rPr>
              <a:t>маниери</a:t>
            </a:r>
            <a:endParaRPr sz="7200">
              <a:latin typeface="Trebuchet MS"/>
              <a:cs typeface="Trebuchet MS"/>
            </a:endParaRPr>
          </a:p>
          <a:p>
            <a:pPr marL="12700" marR="5080" algn="ctr">
              <a:lnSpc>
                <a:spcPct val="114999"/>
              </a:lnSpc>
              <a:spcBef>
                <a:spcPts val="5505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Лошите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маниер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могат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лесно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развалят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шанса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оставиш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положително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впечатление.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Следва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наблегнеш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добрите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маниери.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3825" y="6343224"/>
            <a:ext cx="6706225" cy="335311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55126" cy="49248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83412" y="1232336"/>
            <a:ext cx="15340965" cy="833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125" marR="384175" indent="-480059" algn="just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494030" algn="l"/>
              </a:tabLst>
            </a:pP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Като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началото,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извади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мобилния</a:t>
            </a:r>
            <a:r>
              <a:rPr sz="33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телефон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изключи</a:t>
            </a:r>
            <a:r>
              <a:rPr sz="33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звука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му.</a:t>
            </a:r>
            <a:r>
              <a:rPr sz="3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20" dirty="0">
                <a:solidFill>
                  <a:srgbClr val="1F1F1F"/>
                </a:solidFill>
                <a:latin typeface="Trebuchet MS"/>
                <a:cs typeface="Trebuchet MS"/>
              </a:rPr>
              <a:t>Това 	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покаже,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възпитан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уважителен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човек,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който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отдели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100%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от 	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вниманието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събеседника,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без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губи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10" dirty="0">
                <a:solidFill>
                  <a:srgbClr val="1F1F1F"/>
                </a:solidFill>
                <a:latin typeface="Trebuchet MS"/>
                <a:cs typeface="Trebuchet MS"/>
              </a:rPr>
              <a:t>времето.</a:t>
            </a:r>
            <a:endParaRPr sz="3300">
              <a:latin typeface="Trebuchet MS"/>
              <a:cs typeface="Trebuchet MS"/>
            </a:endParaRPr>
          </a:p>
          <a:p>
            <a:pPr marL="494030" marR="2029460" indent="-481965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494030" algn="l"/>
              </a:tabLst>
            </a:pP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преминавай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“ти”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още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самото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начало,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без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индикации,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че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отсрещната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страна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също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съгласна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2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endParaRPr sz="3300">
              <a:latin typeface="Trebuchet MS"/>
              <a:cs typeface="Trebuchet MS"/>
            </a:endParaRPr>
          </a:p>
          <a:p>
            <a:pPr marL="494030" marR="1230630" indent="-481965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494030" algn="l"/>
              </a:tabLst>
            </a:pP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фамилиарничи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(без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“Как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сме?”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др.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подобни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въпроси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старт</a:t>
            </a:r>
            <a:r>
              <a:rPr sz="33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3300" spc="-10" dirty="0">
                <a:solidFill>
                  <a:srgbClr val="1F1F1F"/>
                </a:solidFill>
                <a:latin typeface="Trebuchet MS"/>
                <a:cs typeface="Trebuchet MS"/>
              </a:rPr>
              <a:t>разговора)</a:t>
            </a:r>
            <a:endParaRPr sz="3300">
              <a:latin typeface="Trebuchet MS"/>
              <a:cs typeface="Trebuchet MS"/>
            </a:endParaRPr>
          </a:p>
          <a:p>
            <a:pPr marL="494030" indent="-481330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494030" algn="l"/>
              </a:tabLst>
            </a:pP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300" spc="-10" dirty="0">
                <a:solidFill>
                  <a:srgbClr val="1F1F1F"/>
                </a:solidFill>
                <a:latin typeface="Trebuchet MS"/>
                <a:cs typeface="Trebuchet MS"/>
              </a:rPr>
              <a:t> прекъсвай</a:t>
            </a:r>
            <a:endParaRPr sz="3300">
              <a:latin typeface="Trebuchet MS"/>
              <a:cs typeface="Trebuchet MS"/>
            </a:endParaRPr>
          </a:p>
          <a:p>
            <a:pPr marL="494030" marR="636905" indent="-481965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494030" algn="l"/>
              </a:tabLst>
            </a:pP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Прибери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телефона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джоба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чантата,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нека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изобщо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вижда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3300" spc="-10" dirty="0">
                <a:solidFill>
                  <a:srgbClr val="1F1F1F"/>
                </a:solidFill>
                <a:latin typeface="Trebuchet MS"/>
                <a:cs typeface="Trebuchet MS"/>
              </a:rPr>
              <a:t>масата</a:t>
            </a:r>
            <a:endParaRPr sz="3300">
              <a:latin typeface="Trebuchet MS"/>
              <a:cs typeface="Trebuchet MS"/>
            </a:endParaRPr>
          </a:p>
          <a:p>
            <a:pPr marL="494030" marR="113030" indent="-481965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494030" algn="l"/>
              </a:tabLst>
            </a:pP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Внимавай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какво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поръчваш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–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всичко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освен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кафе,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чай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вода</a:t>
            </a:r>
            <a:r>
              <a:rPr sz="33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може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3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3300" spc="-10" dirty="0">
                <a:solidFill>
                  <a:srgbClr val="1F1F1F"/>
                </a:solidFill>
                <a:latin typeface="Trebuchet MS"/>
                <a:cs typeface="Trebuchet MS"/>
              </a:rPr>
              <a:t>проблематично</a:t>
            </a:r>
            <a:endParaRPr sz="3300">
              <a:latin typeface="Trebuchet MS"/>
              <a:cs typeface="Trebuchet MS"/>
            </a:endParaRPr>
          </a:p>
          <a:p>
            <a:pPr marL="494030" marR="5080" indent="-481965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494030" algn="l"/>
              </a:tabLst>
            </a:pP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често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добрите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маниери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оставят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някак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незабелязани.</a:t>
            </a:r>
            <a:r>
              <a:rPr sz="33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сметка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това,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лошите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маниери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бият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веднага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очи,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запомнят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бързо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10" dirty="0">
                <a:solidFill>
                  <a:srgbClr val="1F1F1F"/>
                </a:solidFill>
                <a:latin typeface="Trebuchet MS"/>
                <a:cs typeface="Trebuchet MS"/>
              </a:rPr>
              <a:t>могат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лесно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провалят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шанса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остави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33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3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3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24" y="0"/>
            <a:ext cx="3433150" cy="29008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8475" y="0"/>
            <a:ext cx="3959524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69925" y="2070060"/>
            <a:ext cx="14206219" cy="688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87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Един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надеждните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начини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5" dirty="0">
                <a:solidFill>
                  <a:srgbClr val="1F1F1F"/>
                </a:solidFill>
                <a:latin typeface="Trebuchet MS"/>
                <a:cs typeface="Trebuchet MS"/>
              </a:rPr>
              <a:t>се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обръщаш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име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към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си,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когато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възможно.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3000">
              <a:latin typeface="Trebuchet MS"/>
              <a:cs typeface="Trebuchet MS"/>
            </a:endParaRPr>
          </a:p>
          <a:p>
            <a:pPr marL="12700" marR="373380">
              <a:lnSpc>
                <a:spcPct val="100000"/>
              </a:lnSpc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Обръщането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име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внася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персонален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елемент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разговора.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показва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0" dirty="0">
                <a:solidFill>
                  <a:srgbClr val="1F1F1F"/>
                </a:solidFill>
                <a:latin typeface="Trebuchet MS"/>
                <a:cs typeface="Trebuchet MS"/>
              </a:rPr>
              <a:t>също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така,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внимателен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човек,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който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помни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имена.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хора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изобщо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5" dirty="0">
                <a:solidFill>
                  <a:srgbClr val="1F1F1F"/>
                </a:solidFill>
                <a:latin typeface="Trebuchet MS"/>
                <a:cs typeface="Trebuchet MS"/>
              </a:rPr>
              <a:t>не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помнят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имена,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често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пъти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е,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защото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полагат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усилия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помнят.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Дали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говориш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малко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име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фамилия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зависи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най-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вече</a:t>
            </a:r>
            <a:r>
              <a:rPr sz="3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ситуацията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кого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говориш.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някои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ситуации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твърде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прибързано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използва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малкото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име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събеседника,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други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–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5" dirty="0">
                <a:solidFill>
                  <a:srgbClr val="1F1F1F"/>
                </a:solidFill>
                <a:latin typeface="Trebuchet MS"/>
                <a:cs typeface="Trebuchet MS"/>
              </a:rPr>
              <a:t>не.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3000">
              <a:latin typeface="Trebuchet MS"/>
              <a:cs typeface="Trebuchet MS"/>
            </a:endParaRPr>
          </a:p>
          <a:p>
            <a:pPr marL="12700" marR="554355">
              <a:lnSpc>
                <a:spcPct val="100000"/>
              </a:lnSpc>
              <a:spcBef>
                <a:spcPts val="5"/>
              </a:spcBef>
            </a:pP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сигурен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как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постъпиш,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подхождай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предпазливо</a:t>
            </a:r>
            <a:r>
              <a:rPr sz="3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използвай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фамилното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име.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Когато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забележиш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шанс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преминеш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малки</a:t>
            </a:r>
            <a:r>
              <a:rPr sz="3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имена,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запазвайки</a:t>
            </a:r>
            <a:r>
              <a:rPr sz="3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уважителната</a:t>
            </a:r>
            <a:r>
              <a:rPr sz="3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форма</a:t>
            </a:r>
            <a:r>
              <a:rPr sz="3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разговор</a:t>
            </a:r>
            <a:r>
              <a:rPr sz="3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във</a:t>
            </a:r>
            <a:r>
              <a:rPr sz="3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второ</a:t>
            </a:r>
            <a:r>
              <a:rPr sz="30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лице</a:t>
            </a:r>
            <a:r>
              <a:rPr sz="3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F1F1F"/>
                </a:solidFill>
                <a:latin typeface="Trebuchet MS"/>
                <a:cs typeface="Trebuchet MS"/>
              </a:rPr>
              <a:t>множествено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число,</a:t>
            </a:r>
            <a:r>
              <a:rPr sz="3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dirty="0">
                <a:solidFill>
                  <a:srgbClr val="1F1F1F"/>
                </a:solidFill>
                <a:latin typeface="Trebuchet MS"/>
                <a:cs typeface="Trebuchet MS"/>
              </a:rPr>
              <a:t>възползвай</a:t>
            </a:r>
            <a:r>
              <a:rPr sz="30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000" spc="-25" dirty="0">
                <a:solidFill>
                  <a:srgbClr val="1F1F1F"/>
                </a:solidFill>
                <a:latin typeface="Trebuchet MS"/>
                <a:cs typeface="Trebuchet MS"/>
              </a:rPr>
              <a:t>се.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75575" y="503696"/>
            <a:ext cx="10742295" cy="1198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440"/>
              </a:lnSpc>
            </a:pPr>
            <a:r>
              <a:rPr sz="8800" dirty="0"/>
              <a:t>9.</a:t>
            </a:r>
            <a:r>
              <a:rPr sz="8800" spc="-65" dirty="0"/>
              <a:t> </a:t>
            </a:r>
            <a:r>
              <a:rPr sz="7700" dirty="0"/>
              <a:t>Обръщай</a:t>
            </a:r>
            <a:r>
              <a:rPr sz="7700" spc="-60" dirty="0"/>
              <a:t> </a:t>
            </a:r>
            <a:r>
              <a:rPr sz="7700" dirty="0"/>
              <a:t>се</a:t>
            </a:r>
            <a:r>
              <a:rPr sz="7700" spc="-55" dirty="0"/>
              <a:t> </a:t>
            </a:r>
            <a:r>
              <a:rPr sz="7700" dirty="0"/>
              <a:t>по</a:t>
            </a:r>
            <a:r>
              <a:rPr sz="7700" spc="-65" dirty="0"/>
              <a:t> </a:t>
            </a:r>
            <a:r>
              <a:rPr sz="7700" spc="-25" dirty="0"/>
              <a:t>име</a:t>
            </a:r>
            <a:endParaRPr sz="77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8474" y="0"/>
            <a:ext cx="1329115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9976" y="1038861"/>
            <a:ext cx="12698095" cy="7807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6000" b="1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b="1" spc="-10" dirty="0">
                <a:solidFill>
                  <a:srgbClr val="1F1F1F"/>
                </a:solidFill>
                <a:latin typeface="Trebuchet MS"/>
                <a:cs typeface="Trebuchet MS"/>
              </a:rPr>
              <a:t>резюме:</a:t>
            </a:r>
            <a:endParaRPr sz="6000">
              <a:latin typeface="Trebuchet MS"/>
              <a:cs typeface="Trebuchet MS"/>
            </a:endParaRPr>
          </a:p>
          <a:p>
            <a:pPr marL="120650" marR="117475" algn="ctr">
              <a:lnSpc>
                <a:spcPct val="114999"/>
              </a:lnSpc>
              <a:spcBef>
                <a:spcPts val="4390"/>
              </a:spcBef>
            </a:pP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Разполагаш</a:t>
            </a:r>
            <a:r>
              <a:rPr sz="6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6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броени</a:t>
            </a:r>
            <a:r>
              <a:rPr sz="6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минути,</a:t>
            </a:r>
            <a:r>
              <a:rPr sz="60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20" dirty="0">
                <a:solidFill>
                  <a:srgbClr val="1F1F1F"/>
                </a:solidFill>
                <a:latin typeface="Trebuchet MS"/>
                <a:cs typeface="Trebuchet MS"/>
              </a:rPr>
              <a:t>дори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секунди,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отлично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6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впечатление.</a:t>
            </a:r>
            <a:endParaRPr sz="6000">
              <a:latin typeface="Trebuchet MS"/>
              <a:cs typeface="Trebuchet MS"/>
            </a:endParaRPr>
          </a:p>
          <a:p>
            <a:pPr marL="12700" marR="5080" algn="ctr">
              <a:lnSpc>
                <a:spcPct val="114999"/>
              </a:lnSpc>
            </a:pP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60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</a:t>
            </a:r>
            <a:r>
              <a:rPr sz="60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60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60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трайно</a:t>
            </a:r>
            <a:r>
              <a:rPr sz="60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веднъж</a:t>
            </a:r>
            <a:r>
              <a:rPr sz="6000" spc="-1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създадено,</a:t>
            </a:r>
            <a:r>
              <a:rPr sz="6000" spc="-1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6000" spc="-1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6000" spc="-1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трудно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60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бъде</a:t>
            </a:r>
            <a:r>
              <a:rPr sz="60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променено.</a:t>
            </a:r>
            <a:endParaRPr sz="6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65986" y="0"/>
            <a:ext cx="7222013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93258" rIns="0" bIns="0" rtlCol="0">
            <a:spAutoFit/>
          </a:bodyPr>
          <a:lstStyle/>
          <a:p>
            <a:pPr marL="6863715" marR="5080" indent="-6552565">
              <a:lnSpc>
                <a:spcPct val="114999"/>
              </a:lnSpc>
              <a:spcBef>
                <a:spcPts val="100"/>
              </a:spcBef>
            </a:pPr>
            <a:r>
              <a:rPr dirty="0"/>
              <a:t>“За</a:t>
            </a:r>
            <a:r>
              <a:rPr spc="-25" dirty="0"/>
              <a:t> </a:t>
            </a:r>
            <a:r>
              <a:rPr dirty="0"/>
              <a:t>да</a:t>
            </a:r>
            <a:r>
              <a:rPr spc="-25" dirty="0"/>
              <a:t> </a:t>
            </a:r>
            <a:r>
              <a:rPr dirty="0"/>
              <a:t>бъдеш</a:t>
            </a:r>
            <a:r>
              <a:rPr spc="-30" dirty="0"/>
              <a:t> </a:t>
            </a:r>
            <a:r>
              <a:rPr dirty="0"/>
              <a:t>незаменим,</a:t>
            </a:r>
            <a:r>
              <a:rPr spc="-20" dirty="0"/>
              <a:t> </a:t>
            </a:r>
            <a:r>
              <a:rPr dirty="0"/>
              <a:t>трябва</a:t>
            </a:r>
            <a:r>
              <a:rPr spc="-25" dirty="0"/>
              <a:t> </a:t>
            </a:r>
            <a:r>
              <a:rPr dirty="0"/>
              <a:t>да</a:t>
            </a:r>
            <a:r>
              <a:rPr spc="-25" dirty="0"/>
              <a:t> </a:t>
            </a:r>
            <a:r>
              <a:rPr dirty="0"/>
              <a:t>бъдеш</a:t>
            </a:r>
            <a:r>
              <a:rPr spc="-25" dirty="0"/>
              <a:t> </a:t>
            </a:r>
            <a:r>
              <a:rPr spc="-10" dirty="0"/>
              <a:t>винаги различен.”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01011" y="6430960"/>
            <a:ext cx="3968115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Коко</a:t>
            </a:r>
            <a:r>
              <a:rPr sz="53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10" dirty="0">
                <a:solidFill>
                  <a:srgbClr val="1F1F1F"/>
                </a:solidFill>
                <a:latin typeface="Trebuchet MS"/>
                <a:cs typeface="Trebuchet MS"/>
              </a:rPr>
              <a:t>Шанел</a:t>
            </a:r>
            <a:endParaRPr sz="53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221" y="5198000"/>
            <a:ext cx="3406124" cy="45415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5782"/>
            <a:ext cx="6103431" cy="1001121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9512" y="275762"/>
            <a:ext cx="6706224" cy="67062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25741" y="1309706"/>
            <a:ext cx="10067925" cy="300228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7200" spc="-10" dirty="0"/>
              <a:t>По-</a:t>
            </a:r>
            <a:r>
              <a:rPr sz="7200" dirty="0"/>
              <a:t>атрактивна</a:t>
            </a:r>
            <a:r>
              <a:rPr sz="7200" spc="-30" dirty="0"/>
              <a:t> </a:t>
            </a:r>
            <a:r>
              <a:rPr sz="7200" dirty="0"/>
              <a:t>визия</a:t>
            </a:r>
            <a:r>
              <a:rPr sz="7200" spc="-30" dirty="0"/>
              <a:t> </a:t>
            </a:r>
            <a:r>
              <a:rPr sz="7200" spc="-50" dirty="0"/>
              <a:t>в</a:t>
            </a:r>
            <a:endParaRPr sz="7200"/>
          </a:p>
          <a:p>
            <a:pPr marR="325755" algn="ctr">
              <a:lnSpc>
                <a:spcPct val="100000"/>
              </a:lnSpc>
              <a:spcBef>
                <a:spcPts val="1875"/>
              </a:spcBef>
            </a:pPr>
            <a:r>
              <a:rPr sz="9600" spc="-50" dirty="0"/>
              <a:t>9</a:t>
            </a:r>
            <a:endParaRPr sz="9600"/>
          </a:p>
        </p:txBody>
      </p:sp>
      <p:sp>
        <p:nvSpPr>
          <p:cNvPr id="5" name="object 5"/>
          <p:cNvSpPr txBox="1"/>
          <p:nvPr/>
        </p:nvSpPr>
        <p:spPr>
          <a:xfrm>
            <a:off x="2517136" y="4517632"/>
            <a:ext cx="13947775" cy="290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685" algn="ctr">
              <a:lnSpc>
                <a:spcPct val="100000"/>
              </a:lnSpc>
              <a:spcBef>
                <a:spcPts val="100"/>
              </a:spcBef>
            </a:pP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стъпки</a:t>
            </a:r>
            <a:r>
              <a:rPr sz="72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dirty="0">
                <a:solidFill>
                  <a:srgbClr val="1F1F1F"/>
                </a:solidFill>
                <a:latin typeface="Trebuchet MS"/>
                <a:cs typeface="Trebuchet MS"/>
              </a:rPr>
              <a:t>при</a:t>
            </a:r>
            <a:r>
              <a:rPr sz="7200" b="1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200" b="1" spc="-10" dirty="0">
                <a:solidFill>
                  <a:srgbClr val="1F1F1F"/>
                </a:solidFill>
                <a:latin typeface="Trebuchet MS"/>
                <a:cs typeface="Trebuchet MS"/>
              </a:rPr>
              <a:t>жените!</a:t>
            </a:r>
            <a:endParaRPr sz="7200">
              <a:latin typeface="Trebuchet MS"/>
              <a:cs typeface="Trebuchet MS"/>
            </a:endParaRPr>
          </a:p>
          <a:p>
            <a:pPr marL="2793365" marR="5080" indent="-2781300">
              <a:lnSpc>
                <a:spcPct val="114999"/>
              </a:lnSpc>
              <a:spcBef>
                <a:spcPts val="5205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Ето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няколко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прости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трика,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които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помогнат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визията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да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изглежда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нестандартна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привлекателна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4024" y="0"/>
            <a:ext cx="12639950" cy="41983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59200" y="2364819"/>
            <a:ext cx="6619240" cy="431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Шал</a:t>
            </a:r>
            <a:r>
              <a:rPr sz="4900" b="1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вързан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малка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дамска</a:t>
            </a:r>
            <a:r>
              <a:rPr sz="49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чантата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4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колана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 най-лесният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начин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раздвижиш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визията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си.</a:t>
            </a:r>
            <a:endParaRPr sz="49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8050" y="343243"/>
            <a:ext cx="6234349" cy="93515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7813" y="6536838"/>
            <a:ext cx="3750187" cy="37501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82225" y="1552260"/>
            <a:ext cx="15712440" cy="6334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Когато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60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срещаш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някого</a:t>
            </a:r>
            <a:r>
              <a:rPr sz="6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първи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път,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този</a:t>
            </a:r>
            <a:r>
              <a:rPr sz="60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човек</a:t>
            </a:r>
            <a:r>
              <a:rPr sz="60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60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60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отнеме</a:t>
            </a:r>
            <a:r>
              <a:rPr sz="60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само</a:t>
            </a:r>
            <a:r>
              <a:rPr sz="60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няколко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секунди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60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60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изгради</a:t>
            </a:r>
            <a:r>
              <a:rPr sz="60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първоначална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представа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теб.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60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60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60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изгражда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подсъзнателно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ниво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60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6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силно</a:t>
            </a:r>
            <a:r>
              <a:rPr sz="60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60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000" spc="-10" dirty="0">
                <a:solidFill>
                  <a:srgbClr val="1F1F1F"/>
                </a:solidFill>
                <a:latin typeface="Trebuchet MS"/>
                <a:cs typeface="Trebuchet MS"/>
              </a:rPr>
              <a:t>трайно.</a:t>
            </a:r>
            <a:endParaRPr sz="6000">
              <a:latin typeface="Trebuchet MS"/>
              <a:cs typeface="Trebuchet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C5884-88A2-31B4-6EC7-042CBB44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572500"/>
            <a:ext cx="1462585" cy="138619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4024" y="0"/>
            <a:ext cx="12639950" cy="41983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75050" y="1147294"/>
            <a:ext cx="6736080" cy="7754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845">
              <a:lnSpc>
                <a:spcPct val="114999"/>
              </a:lnSpc>
              <a:spcBef>
                <a:spcPts val="100"/>
              </a:spcBef>
            </a:pP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Очилата</a:t>
            </a:r>
            <a:r>
              <a:rPr sz="4900" b="1" spc="-1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49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добавят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акцент</a:t>
            </a:r>
            <a:r>
              <a:rPr sz="49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9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цялостната</a:t>
            </a:r>
            <a:r>
              <a:rPr sz="49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ти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визия.</a:t>
            </a:r>
            <a:endParaRPr sz="49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Няма</a:t>
            </a:r>
            <a:r>
              <a:rPr sz="4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значение</a:t>
            </a:r>
            <a:r>
              <a:rPr sz="4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дали</a:t>
            </a:r>
            <a:r>
              <a:rPr sz="4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са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слънчеви</a:t>
            </a:r>
            <a:r>
              <a:rPr sz="49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очила,</a:t>
            </a:r>
            <a:r>
              <a:rPr sz="49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или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диоптрични.</a:t>
            </a:r>
            <a:endParaRPr sz="4900">
              <a:latin typeface="Trebuchet MS"/>
              <a:cs typeface="Trebuchet MS"/>
            </a:endParaRPr>
          </a:p>
          <a:p>
            <a:pPr marL="12700" marR="107950">
              <a:lnSpc>
                <a:spcPct val="114999"/>
              </a:lnSpc>
            </a:pP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Рамката</a:t>
            </a:r>
            <a:r>
              <a:rPr sz="4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4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това,</a:t>
            </a:r>
            <a:r>
              <a:rPr sz="4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което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4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направи</a:t>
            </a:r>
            <a:r>
              <a:rPr sz="4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визията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ти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закачлива</a:t>
            </a:r>
            <a:endParaRPr sz="4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400" y="1296911"/>
            <a:ext cx="7726045" cy="8837930"/>
            <a:chOff x="152400" y="1296911"/>
            <a:chExt cx="7726045" cy="88379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4350711"/>
              <a:ext cx="5783889" cy="57838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1065" y="4678186"/>
              <a:ext cx="2066924" cy="2943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4965" y="1296911"/>
              <a:ext cx="3646659" cy="36466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68825" cy="56832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9200" y="2364819"/>
            <a:ext cx="6877050" cy="2602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4900" dirty="0"/>
              <a:t>Чорапи</a:t>
            </a:r>
            <a:r>
              <a:rPr sz="4900" spc="-80" dirty="0"/>
              <a:t> </a:t>
            </a:r>
            <a:r>
              <a:rPr sz="4900" b="0" dirty="0">
                <a:latin typeface="Trebuchet MS"/>
                <a:cs typeface="Trebuchet MS"/>
              </a:rPr>
              <a:t>-</a:t>
            </a:r>
            <a:r>
              <a:rPr sz="4900" b="0" spc="-80" dirty="0">
                <a:latin typeface="Trebuchet MS"/>
                <a:cs typeface="Trebuchet MS"/>
              </a:rPr>
              <a:t> </a:t>
            </a:r>
            <a:r>
              <a:rPr sz="4900" b="0" dirty="0">
                <a:latin typeface="Trebuchet MS"/>
                <a:cs typeface="Trebuchet MS"/>
              </a:rPr>
              <a:t>Акцентът</a:t>
            </a:r>
            <a:r>
              <a:rPr sz="4900" b="0" spc="-75" dirty="0">
                <a:latin typeface="Trebuchet MS"/>
                <a:cs typeface="Trebuchet MS"/>
              </a:rPr>
              <a:t> </a:t>
            </a:r>
            <a:r>
              <a:rPr sz="4900" b="0" dirty="0">
                <a:latin typeface="Trebuchet MS"/>
                <a:cs typeface="Trebuchet MS"/>
              </a:rPr>
              <a:t>не</a:t>
            </a:r>
            <a:r>
              <a:rPr sz="4900" b="0" spc="-85" dirty="0">
                <a:latin typeface="Trebuchet MS"/>
                <a:cs typeface="Trebuchet MS"/>
              </a:rPr>
              <a:t> </a:t>
            </a:r>
            <a:r>
              <a:rPr sz="4900" b="0" spc="-50" dirty="0">
                <a:latin typeface="Trebuchet MS"/>
                <a:cs typeface="Trebuchet MS"/>
              </a:rPr>
              <a:t>е </a:t>
            </a:r>
            <a:r>
              <a:rPr sz="4900" b="0" dirty="0">
                <a:latin typeface="Trebuchet MS"/>
                <a:cs typeface="Trebuchet MS"/>
              </a:rPr>
              <a:t>непременно</a:t>
            </a:r>
            <a:r>
              <a:rPr sz="4900" b="0" spc="-60" dirty="0">
                <a:latin typeface="Trebuchet MS"/>
                <a:cs typeface="Trebuchet MS"/>
              </a:rPr>
              <a:t> </a:t>
            </a:r>
            <a:r>
              <a:rPr sz="4900" b="0" spc="-10" dirty="0">
                <a:latin typeface="Trebuchet MS"/>
                <a:cs typeface="Trebuchet MS"/>
              </a:rPr>
              <a:t>облеклото </a:t>
            </a:r>
            <a:r>
              <a:rPr sz="4900" b="0" dirty="0">
                <a:latin typeface="Trebuchet MS"/>
                <a:cs typeface="Trebuchet MS"/>
              </a:rPr>
              <a:t>или</a:t>
            </a:r>
            <a:r>
              <a:rPr sz="4900" b="0" spc="-120" dirty="0">
                <a:latin typeface="Trebuchet MS"/>
                <a:cs typeface="Trebuchet MS"/>
              </a:rPr>
              <a:t> </a:t>
            </a:r>
            <a:r>
              <a:rPr sz="4900" b="0" spc="-10" dirty="0">
                <a:latin typeface="Trebuchet MS"/>
                <a:cs typeface="Trebuchet MS"/>
              </a:rPr>
              <a:t>аксесоарите.</a:t>
            </a:r>
            <a:endParaRPr sz="4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76675" y="772611"/>
            <a:ext cx="8707120" cy="8639810"/>
            <a:chOff x="9276675" y="772611"/>
            <a:chExt cx="8707120" cy="86398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76675" y="772611"/>
              <a:ext cx="4632405" cy="57838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09082" y="3301124"/>
              <a:ext cx="4074118" cy="61111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8674" y="0"/>
            <a:ext cx="12639950" cy="63988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15974" y="2875694"/>
            <a:ext cx="6736080" cy="2602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900" dirty="0"/>
              <a:t>Прическата</a:t>
            </a:r>
            <a:r>
              <a:rPr sz="4900" spc="-25" dirty="0"/>
              <a:t> </a:t>
            </a:r>
            <a:r>
              <a:rPr sz="4900" b="0" dirty="0">
                <a:latin typeface="Trebuchet MS"/>
                <a:cs typeface="Trebuchet MS"/>
              </a:rPr>
              <a:t>-</a:t>
            </a:r>
            <a:r>
              <a:rPr sz="4900" b="0" spc="-30" dirty="0">
                <a:latin typeface="Trebuchet MS"/>
                <a:cs typeface="Trebuchet MS"/>
              </a:rPr>
              <a:t> </a:t>
            </a:r>
            <a:r>
              <a:rPr sz="4900" b="0" dirty="0">
                <a:latin typeface="Trebuchet MS"/>
                <a:cs typeface="Trebuchet MS"/>
              </a:rPr>
              <a:t>тя</a:t>
            </a:r>
            <a:r>
              <a:rPr sz="4900" b="0" spc="-30" dirty="0">
                <a:latin typeface="Trebuchet MS"/>
                <a:cs typeface="Trebuchet MS"/>
              </a:rPr>
              <a:t> </a:t>
            </a:r>
            <a:r>
              <a:rPr sz="4900" b="0" spc="-20" dirty="0">
                <a:latin typeface="Trebuchet MS"/>
                <a:cs typeface="Trebuchet MS"/>
              </a:rPr>
              <a:t>също </a:t>
            </a:r>
            <a:r>
              <a:rPr sz="4900" b="0" dirty="0">
                <a:latin typeface="Trebuchet MS"/>
                <a:cs typeface="Trebuchet MS"/>
              </a:rPr>
              <a:t>може</a:t>
            </a:r>
            <a:r>
              <a:rPr sz="4900" b="0" spc="-40" dirty="0">
                <a:latin typeface="Trebuchet MS"/>
                <a:cs typeface="Trebuchet MS"/>
              </a:rPr>
              <a:t> </a:t>
            </a:r>
            <a:r>
              <a:rPr sz="4900" b="0" dirty="0">
                <a:latin typeface="Trebuchet MS"/>
                <a:cs typeface="Trebuchet MS"/>
              </a:rPr>
              <a:t>да</a:t>
            </a:r>
            <a:r>
              <a:rPr sz="4900" b="0" spc="-35" dirty="0">
                <a:latin typeface="Trebuchet MS"/>
                <a:cs typeface="Trebuchet MS"/>
              </a:rPr>
              <a:t> </a:t>
            </a:r>
            <a:r>
              <a:rPr sz="4900" b="0" dirty="0">
                <a:latin typeface="Trebuchet MS"/>
                <a:cs typeface="Trebuchet MS"/>
              </a:rPr>
              <a:t>се</a:t>
            </a:r>
            <a:r>
              <a:rPr sz="4900" b="0" spc="-40" dirty="0">
                <a:latin typeface="Trebuchet MS"/>
                <a:cs typeface="Trebuchet MS"/>
              </a:rPr>
              <a:t> </a:t>
            </a:r>
            <a:r>
              <a:rPr sz="4900" b="0" dirty="0">
                <a:latin typeface="Trebuchet MS"/>
                <a:cs typeface="Trebuchet MS"/>
              </a:rPr>
              <a:t>превърне</a:t>
            </a:r>
            <a:r>
              <a:rPr sz="4900" b="0" spc="-35" dirty="0">
                <a:latin typeface="Trebuchet MS"/>
                <a:cs typeface="Trebuchet MS"/>
              </a:rPr>
              <a:t> </a:t>
            </a:r>
            <a:r>
              <a:rPr sz="4900" b="0" spc="-50" dirty="0">
                <a:latin typeface="Trebuchet MS"/>
                <a:cs typeface="Trebuchet MS"/>
              </a:rPr>
              <a:t>в </a:t>
            </a:r>
            <a:r>
              <a:rPr sz="4900" b="0" spc="-10" dirty="0">
                <a:latin typeface="Trebuchet MS"/>
                <a:cs typeface="Trebuchet MS"/>
              </a:rPr>
              <a:t>акцент.</a:t>
            </a:r>
            <a:endParaRPr sz="4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8125" y="339925"/>
            <a:ext cx="4154170" cy="9097010"/>
            <a:chOff x="528125" y="339925"/>
            <a:chExt cx="4154170" cy="90970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6275" y="4487700"/>
              <a:ext cx="3245849" cy="49491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125" y="339925"/>
              <a:ext cx="3350599" cy="446049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370299" y="1387975"/>
            <a:ext cx="11598910" cy="8559165"/>
            <a:chOff x="6370299" y="1387975"/>
            <a:chExt cx="11598910" cy="85591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24887" y="1387975"/>
              <a:ext cx="5043749" cy="6724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0299" y="6264986"/>
              <a:ext cx="2451775" cy="35833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93125" y="5433480"/>
              <a:ext cx="3350599" cy="45136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9051" y="0"/>
            <a:ext cx="14895194" cy="9942830"/>
            <a:chOff x="569051" y="0"/>
            <a:chExt cx="14895194" cy="9942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4024" y="0"/>
              <a:ext cx="12639950" cy="41983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051" y="344562"/>
              <a:ext cx="7744675" cy="959787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875050" y="1147294"/>
            <a:ext cx="6949440" cy="7754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Тюрбан</a:t>
            </a:r>
            <a:r>
              <a:rPr sz="4900" b="1" spc="-1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4900" spc="-1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Стилен</a:t>
            </a:r>
            <a:r>
              <a:rPr sz="4900" spc="-1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практичен.</a:t>
            </a:r>
            <a:r>
              <a:rPr sz="49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жегата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удобно</a:t>
            </a:r>
            <a:r>
              <a:rPr sz="49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9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прибереш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косата</a:t>
            </a:r>
            <a:r>
              <a:rPr sz="4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си,</a:t>
            </a:r>
            <a:r>
              <a:rPr sz="4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така</a:t>
            </a:r>
            <a:r>
              <a:rPr sz="4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4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900" spc="12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пречи,</a:t>
            </a:r>
            <a:r>
              <a:rPr sz="4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рошава.</a:t>
            </a:r>
            <a:r>
              <a:rPr sz="4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Можеш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да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използваш</a:t>
            </a:r>
            <a:r>
              <a:rPr sz="4900" spc="-3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копринени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шалове</a:t>
            </a:r>
            <a:r>
              <a:rPr sz="4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това,</a:t>
            </a:r>
            <a:r>
              <a:rPr sz="4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защото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изглеждат</a:t>
            </a:r>
            <a:r>
              <a:rPr sz="4900" spc="-2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луксозно.</a:t>
            </a:r>
            <a:endParaRPr sz="4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38500" cy="83131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92724" y="592918"/>
            <a:ext cx="6857365" cy="7754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Шапка</a:t>
            </a:r>
            <a:r>
              <a:rPr sz="4900" b="1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49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тя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превръща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всяко</a:t>
            </a:r>
            <a:r>
              <a:rPr sz="4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облекло</a:t>
            </a:r>
            <a:r>
              <a:rPr sz="4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стилна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визия.</a:t>
            </a:r>
            <a:r>
              <a:rPr sz="49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Махни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я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дрехите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49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49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останат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незабележими.</a:t>
            </a:r>
            <a:r>
              <a:rPr sz="4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0" dirty="0">
                <a:solidFill>
                  <a:srgbClr val="1F1F1F"/>
                </a:solidFill>
                <a:latin typeface="Trebuchet MS"/>
                <a:cs typeface="Trebuchet MS"/>
              </a:rPr>
              <a:t>Най-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важното</a:t>
            </a:r>
            <a:r>
              <a:rPr sz="49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преди</a:t>
            </a:r>
            <a:r>
              <a:rPr sz="49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всичко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4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49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9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избереш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подходящата</a:t>
            </a:r>
            <a:r>
              <a:rPr sz="4900" spc="-1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шапка</a:t>
            </a:r>
            <a:r>
              <a:rPr sz="4900" spc="-1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за </a:t>
            </a:r>
            <a:r>
              <a:rPr sz="4900" spc="-20" dirty="0">
                <a:solidFill>
                  <a:srgbClr val="1F1F1F"/>
                </a:solidFill>
                <a:latin typeface="Trebuchet MS"/>
                <a:cs typeface="Trebuchet MS"/>
              </a:rPr>
              <a:t>теб.</a:t>
            </a:r>
            <a:endParaRPr sz="49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5449" y="742526"/>
            <a:ext cx="8280401" cy="828040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4024" y="0"/>
            <a:ext cx="12639950" cy="41983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89750" y="1147294"/>
            <a:ext cx="7385684" cy="689610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980"/>
              </a:spcBef>
            </a:pP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Животински</a:t>
            </a:r>
            <a:r>
              <a:rPr sz="4900" b="1" spc="-3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b="1" spc="-10" dirty="0">
                <a:solidFill>
                  <a:srgbClr val="1F1F1F"/>
                </a:solidFill>
                <a:latin typeface="Trebuchet MS"/>
                <a:cs typeface="Trebuchet MS"/>
              </a:rPr>
              <a:t>принт</a:t>
            </a:r>
            <a:endParaRPr sz="49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(в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умерени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количества!)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Животински</a:t>
            </a:r>
            <a:r>
              <a:rPr sz="49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принт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в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малки</a:t>
            </a:r>
            <a:r>
              <a:rPr sz="49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дози</a:t>
            </a:r>
            <a:r>
              <a:rPr sz="49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работи</a:t>
            </a:r>
            <a:r>
              <a:rPr sz="49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добре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летния</a:t>
            </a:r>
            <a:r>
              <a:rPr sz="49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49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гардероб.</a:t>
            </a:r>
            <a:endParaRPr sz="4900">
              <a:latin typeface="Trebuchet MS"/>
              <a:cs typeface="Trebuchet MS"/>
            </a:endParaRPr>
          </a:p>
          <a:p>
            <a:pPr marL="12700" marR="300355">
              <a:lnSpc>
                <a:spcPct val="114999"/>
              </a:lnSpc>
            </a:pP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Например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обувки,</a:t>
            </a:r>
            <a:r>
              <a:rPr sz="49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чанта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49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копринен</a:t>
            </a:r>
            <a:r>
              <a:rPr sz="4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шал</a:t>
            </a:r>
            <a:r>
              <a:rPr sz="4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(но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само</a:t>
            </a:r>
            <a:r>
              <a:rPr sz="4900" spc="-1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едно!)</a:t>
            </a:r>
            <a:endParaRPr sz="4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400" y="191875"/>
            <a:ext cx="9753600" cy="9255125"/>
            <a:chOff x="152400" y="191875"/>
            <a:chExt cx="9753600" cy="92551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8075" y="621311"/>
              <a:ext cx="2238374" cy="33623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4350711"/>
              <a:ext cx="9753599" cy="5095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000" y="191875"/>
              <a:ext cx="4317575" cy="4898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466950" cy="876038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43224" y="1773669"/>
            <a:ext cx="6652895" cy="431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Големи</a:t>
            </a:r>
            <a:r>
              <a:rPr sz="4900" b="1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аксесоари</a:t>
            </a:r>
            <a:r>
              <a:rPr sz="4900" b="1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b="1" spc="-50" dirty="0">
                <a:solidFill>
                  <a:srgbClr val="1F1F1F"/>
                </a:solidFill>
                <a:latin typeface="Trebuchet MS"/>
                <a:cs typeface="Trebuchet MS"/>
              </a:rPr>
              <a:t>-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Закачливите</a:t>
            </a:r>
            <a:r>
              <a:rPr sz="4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големи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бижута</a:t>
            </a:r>
            <a:r>
              <a:rPr sz="4900" spc="-1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изглеждат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добре</a:t>
            </a:r>
            <a:r>
              <a:rPr sz="4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със</a:t>
            </a:r>
            <a:r>
              <a:rPr sz="49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семпли</a:t>
            </a:r>
            <a:r>
              <a:rPr sz="4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не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претенциозни</a:t>
            </a:r>
            <a:r>
              <a:rPr sz="49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рокли.</a:t>
            </a:r>
            <a:endParaRPr sz="49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33275" y="250474"/>
            <a:ext cx="5690124" cy="86618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2549" y="1726285"/>
            <a:ext cx="7055450" cy="85607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80150" y="1576669"/>
            <a:ext cx="7381875" cy="517842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Червено</a:t>
            </a:r>
            <a:r>
              <a:rPr sz="4900" b="1" spc="-25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b="1" dirty="0">
                <a:solidFill>
                  <a:srgbClr val="1F1F1F"/>
                </a:solidFill>
                <a:latin typeface="Trebuchet MS"/>
                <a:cs typeface="Trebuchet MS"/>
              </a:rPr>
              <a:t>червило</a:t>
            </a:r>
            <a:r>
              <a:rPr sz="4900" b="1" spc="-2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b="1" spc="-5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endParaRPr sz="49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забравяй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този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20" dirty="0">
                <a:solidFill>
                  <a:srgbClr val="1F1F1F"/>
                </a:solidFill>
                <a:latin typeface="Trebuchet MS"/>
                <a:cs typeface="Trebuchet MS"/>
              </a:rPr>
              <a:t>така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прост</a:t>
            </a:r>
            <a:r>
              <a:rPr sz="49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9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универсален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начин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49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всяка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своя</a:t>
            </a:r>
            <a:r>
              <a:rPr sz="49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визия</a:t>
            </a:r>
            <a:r>
              <a:rPr sz="49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dirty="0">
                <a:solidFill>
                  <a:srgbClr val="1F1F1F"/>
                </a:solidFill>
                <a:latin typeface="Trebuchet MS"/>
                <a:cs typeface="Trebuchet MS"/>
              </a:rPr>
              <a:t>ярка</a:t>
            </a:r>
            <a:r>
              <a:rPr sz="49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9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4900" spc="-10" dirty="0">
                <a:solidFill>
                  <a:srgbClr val="1F1F1F"/>
                </a:solidFill>
                <a:latin typeface="Trebuchet MS"/>
                <a:cs typeface="Trebuchet MS"/>
              </a:rPr>
              <a:t>различна.</a:t>
            </a:r>
            <a:endParaRPr sz="49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5600" y="2013049"/>
            <a:ext cx="3008174" cy="40160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56524" y="776250"/>
            <a:ext cx="9752330" cy="8907145"/>
            <a:chOff x="456524" y="776250"/>
            <a:chExt cx="9752330" cy="89071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524" y="776250"/>
              <a:ext cx="5822999" cy="8734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3375" y="6682400"/>
              <a:ext cx="5314952" cy="3000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65986" y="0"/>
            <a:ext cx="7222013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0">
              <a:lnSpc>
                <a:spcPct val="114999"/>
              </a:lnSpc>
              <a:spcBef>
                <a:spcPts val="100"/>
              </a:spcBef>
            </a:pPr>
            <a:r>
              <a:rPr dirty="0"/>
              <a:t>Мъжките</a:t>
            </a:r>
            <a:r>
              <a:rPr spc="-30" dirty="0"/>
              <a:t> </a:t>
            </a:r>
            <a:r>
              <a:rPr dirty="0"/>
              <a:t>модни</a:t>
            </a:r>
            <a:r>
              <a:rPr spc="-25" dirty="0"/>
              <a:t> </a:t>
            </a:r>
            <a:r>
              <a:rPr dirty="0"/>
              <a:t>тенденции</a:t>
            </a:r>
            <a:r>
              <a:rPr spc="-30" dirty="0"/>
              <a:t> </a:t>
            </a:r>
            <a:r>
              <a:rPr dirty="0"/>
              <a:t>за</a:t>
            </a:r>
            <a:r>
              <a:rPr spc="-25" dirty="0"/>
              <a:t> </a:t>
            </a:r>
            <a:r>
              <a:rPr dirty="0"/>
              <a:t>2024</a:t>
            </a:r>
            <a:r>
              <a:rPr spc="-30" dirty="0"/>
              <a:t> </a:t>
            </a:r>
            <a:r>
              <a:rPr spc="-25" dirty="0"/>
              <a:t>г.: </a:t>
            </a:r>
            <a:r>
              <a:rPr dirty="0"/>
              <a:t>От</a:t>
            </a:r>
            <a:r>
              <a:rPr spc="-40" dirty="0"/>
              <a:t> </a:t>
            </a:r>
            <a:r>
              <a:rPr dirty="0"/>
              <a:t>“тихия</a:t>
            </a:r>
            <a:r>
              <a:rPr spc="-35" dirty="0"/>
              <a:t> </a:t>
            </a:r>
            <a:r>
              <a:rPr dirty="0"/>
              <a:t>лукс”</a:t>
            </a:r>
            <a:r>
              <a:rPr spc="-40" dirty="0"/>
              <a:t> </a:t>
            </a:r>
            <a:r>
              <a:rPr dirty="0"/>
              <a:t>до</a:t>
            </a:r>
            <a:r>
              <a:rPr spc="-40" dirty="0"/>
              <a:t> </a:t>
            </a:r>
            <a:r>
              <a:rPr dirty="0"/>
              <a:t>диктатурата</a:t>
            </a:r>
            <a:r>
              <a:rPr spc="-30" dirty="0"/>
              <a:t> </a:t>
            </a:r>
            <a:r>
              <a:rPr dirty="0"/>
              <a:t>на</a:t>
            </a:r>
            <a:r>
              <a:rPr spc="-35" dirty="0"/>
              <a:t> </a:t>
            </a:r>
            <a:r>
              <a:rPr spc="-10" dirty="0"/>
              <a:t>денима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97724" y="3074875"/>
            <a:ext cx="17590770" cy="6782434"/>
            <a:chOff x="697724" y="3074875"/>
            <a:chExt cx="17590770" cy="678243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724" y="3285325"/>
              <a:ext cx="8206399" cy="46641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97949" y="7388101"/>
              <a:ext cx="3390038" cy="20326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7100" y="5579324"/>
              <a:ext cx="7111124" cy="42777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6426" y="3074875"/>
              <a:ext cx="5861576" cy="3360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2549" y="1726285"/>
            <a:ext cx="7055450" cy="85607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72200" y="367365"/>
            <a:ext cx="15083155" cy="843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4620">
              <a:lnSpc>
                <a:spcPct val="114999"/>
              </a:lnSpc>
              <a:spcBef>
                <a:spcPts val="100"/>
              </a:spcBef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Година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след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година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фразата,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"мъжете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падат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много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по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модата",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започва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звучи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архаично.</a:t>
            </a:r>
            <a:endParaRPr sz="4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75"/>
              </a:spcBef>
            </a:pPr>
            <a:endParaRPr sz="4000">
              <a:latin typeface="Trebuchet MS"/>
              <a:cs typeface="Trebuchet MS"/>
            </a:endParaRPr>
          </a:p>
          <a:p>
            <a:pPr marL="12700" marR="179070">
              <a:lnSpc>
                <a:spcPct val="114999"/>
              </a:lnSpc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последно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време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силният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пол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доказва,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притежава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чувство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естетика,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освежаването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гардероба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може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му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доставя</a:t>
            </a:r>
            <a:r>
              <a:rPr sz="4000" spc="-1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удоволствие.</a:t>
            </a:r>
            <a:endParaRPr sz="4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75"/>
              </a:spcBef>
            </a:pPr>
            <a:endParaRPr sz="4000">
              <a:latin typeface="Trebuchet MS"/>
              <a:cs typeface="Trebuchet MS"/>
            </a:endParaRPr>
          </a:p>
          <a:p>
            <a:pPr marL="12700" marR="1057275">
              <a:lnSpc>
                <a:spcPct val="114999"/>
              </a:lnSpc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Затова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новото,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което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дизайнерите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предлагат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мъжките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си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модни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колекции,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изпускане.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Годината,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която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мъжката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мода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убие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"тихия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лукс"</a:t>
            </a:r>
            <a:endParaRPr sz="40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2024-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опровергае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всеки,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който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мисли,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40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мъжката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0" dirty="0">
                <a:solidFill>
                  <a:srgbClr val="1F1F1F"/>
                </a:solidFill>
                <a:latin typeface="Trebuchet MS"/>
                <a:cs typeface="Trebuchet MS"/>
              </a:rPr>
              <a:t>мода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40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може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бъде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интересна.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4024" y="0"/>
            <a:ext cx="12639950" cy="41983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8825" y="1254507"/>
            <a:ext cx="10899140" cy="756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300" spc="-1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отрицателно</a:t>
            </a:r>
            <a:r>
              <a:rPr sz="4300" spc="-1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време</a:t>
            </a:r>
            <a:r>
              <a:rPr sz="4300" spc="-1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човекът</a:t>
            </a:r>
            <a:r>
              <a:rPr sz="4300" spc="-1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срещу</a:t>
            </a:r>
            <a:r>
              <a:rPr sz="4300" spc="-1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25" dirty="0">
                <a:solidFill>
                  <a:srgbClr val="1F1F1F"/>
                </a:solidFill>
                <a:latin typeface="Trebuchet MS"/>
                <a:cs typeface="Trebuchet MS"/>
              </a:rPr>
              <a:t>теб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4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4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формира</a:t>
            </a:r>
            <a:r>
              <a:rPr sz="4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мнение</a:t>
            </a:r>
            <a:r>
              <a:rPr sz="4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43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база</a:t>
            </a:r>
            <a:r>
              <a:rPr sz="4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43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20" dirty="0">
                <a:solidFill>
                  <a:srgbClr val="1F1F1F"/>
                </a:solidFill>
                <a:latin typeface="Trebuchet MS"/>
                <a:cs typeface="Trebuchet MS"/>
              </a:rPr>
              <a:t>твоя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външен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вид,</a:t>
            </a:r>
            <a:r>
              <a:rPr sz="43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език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43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тялото,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10" dirty="0">
                <a:solidFill>
                  <a:srgbClr val="1F1F1F"/>
                </a:solidFill>
                <a:latin typeface="Trebuchet MS"/>
                <a:cs typeface="Trebuchet MS"/>
              </a:rPr>
              <a:t>маниери,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излъчване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отношение.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Хората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25" dirty="0">
                <a:solidFill>
                  <a:srgbClr val="1F1F1F"/>
                </a:solidFill>
                <a:latin typeface="Trebuchet MS"/>
                <a:cs typeface="Trebuchet MS"/>
              </a:rPr>
              <a:t>си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формират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мнения</a:t>
            </a:r>
            <a:r>
              <a:rPr sz="43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другите</a:t>
            </a:r>
            <a:r>
              <a:rPr sz="43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рамките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първите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4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секунди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контакта</a:t>
            </a:r>
            <a:r>
              <a:rPr sz="43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тях.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20" dirty="0">
                <a:solidFill>
                  <a:srgbClr val="1F1F1F"/>
                </a:solidFill>
                <a:latin typeface="Trebuchet MS"/>
                <a:cs typeface="Trebuchet MS"/>
              </a:rPr>
              <a:t>Тези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мнения</a:t>
            </a:r>
            <a:r>
              <a:rPr sz="43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43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10" dirty="0">
                <a:solidFill>
                  <a:srgbClr val="1F1F1F"/>
                </a:solidFill>
                <a:latin typeface="Trebuchet MS"/>
                <a:cs typeface="Trebuchet MS"/>
              </a:rPr>
              <a:t>затвърждават</a:t>
            </a:r>
            <a:r>
              <a:rPr sz="43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3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голяма</a:t>
            </a:r>
            <a:r>
              <a:rPr sz="43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10" dirty="0">
                <a:solidFill>
                  <a:srgbClr val="1F1F1F"/>
                </a:solidFill>
                <a:latin typeface="Trebuchet MS"/>
                <a:cs typeface="Trebuchet MS"/>
              </a:rPr>
              <a:t>степен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до</a:t>
            </a:r>
            <a:r>
              <a:rPr sz="43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тридесетата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секунда.</a:t>
            </a:r>
            <a:r>
              <a:rPr sz="43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43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до</a:t>
            </a:r>
            <a:r>
              <a:rPr sz="43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10" dirty="0">
                <a:solidFill>
                  <a:srgbClr val="1F1F1F"/>
                </a:solidFill>
                <a:latin typeface="Trebuchet MS"/>
                <a:cs typeface="Trebuchet MS"/>
              </a:rPr>
              <a:t>четвъртата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минута</a:t>
            </a:r>
            <a:r>
              <a:rPr sz="43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мненията</a:t>
            </a:r>
            <a:r>
              <a:rPr sz="43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43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300" spc="-10" dirty="0">
                <a:solidFill>
                  <a:srgbClr val="1F1F1F"/>
                </a:solidFill>
                <a:latin typeface="Trebuchet MS"/>
                <a:cs typeface="Trebuchet MS"/>
              </a:rPr>
              <a:t>окончателно оформени.</a:t>
            </a:r>
            <a:endParaRPr sz="43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12500" y="2791511"/>
            <a:ext cx="5870699" cy="391575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2549" y="1726285"/>
            <a:ext cx="7055450" cy="85607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36800" y="1363915"/>
            <a:ext cx="14850110" cy="353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Тенденциите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тази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година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вече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зададоха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имена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като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Gucci,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Louis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Vuitton,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Dior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Men,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редица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звезди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40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Травис</a:t>
            </a:r>
            <a:r>
              <a:rPr sz="40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Келси (половинката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Тейлър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Суифт),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рапърът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Lil</a:t>
            </a:r>
            <a:r>
              <a:rPr sz="40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Nas</a:t>
            </a:r>
            <a:r>
              <a:rPr sz="40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1F1F1F"/>
                </a:solidFill>
                <a:latin typeface="Trebuchet MS"/>
                <a:cs typeface="Trebuchet MS"/>
              </a:rPr>
              <a:t>X,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вездесъщият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моден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гуру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Дейвид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Бекъм,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както</a:t>
            </a:r>
            <a:r>
              <a:rPr sz="40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1F1F1F"/>
                </a:solidFill>
                <a:latin typeface="Trebuchet MS"/>
                <a:cs typeface="Trebuchet MS"/>
              </a:rPr>
              <a:t>редица</a:t>
            </a:r>
            <a:r>
              <a:rPr sz="40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1F1F1F"/>
                </a:solidFill>
                <a:latin typeface="Trebuchet MS"/>
                <a:cs typeface="Trebuchet MS"/>
              </a:rPr>
              <a:t>други знаменитости.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4000" dirty="0"/>
              <a:t>А</a:t>
            </a:r>
            <a:r>
              <a:rPr sz="4000" spc="-65" dirty="0"/>
              <a:t> </a:t>
            </a:r>
            <a:r>
              <a:rPr sz="4000" dirty="0"/>
              <a:t>нищо</a:t>
            </a:r>
            <a:r>
              <a:rPr sz="4000" spc="-60" dirty="0"/>
              <a:t> </a:t>
            </a:r>
            <a:r>
              <a:rPr sz="4000" dirty="0"/>
              <a:t>чудно</a:t>
            </a:r>
            <a:r>
              <a:rPr sz="4000" spc="-60" dirty="0"/>
              <a:t> </a:t>
            </a:r>
            <a:r>
              <a:rPr sz="4000" dirty="0"/>
              <a:t>стотици</a:t>
            </a:r>
            <a:r>
              <a:rPr sz="4000" spc="-60" dirty="0"/>
              <a:t> </a:t>
            </a:r>
            <a:r>
              <a:rPr sz="4000" dirty="0"/>
              <a:t>мъже</a:t>
            </a:r>
            <a:r>
              <a:rPr sz="4000" spc="-60" dirty="0"/>
              <a:t> </a:t>
            </a:r>
            <a:r>
              <a:rPr sz="4000" dirty="0"/>
              <a:t>по</a:t>
            </a:r>
            <a:r>
              <a:rPr sz="4000" spc="-60" dirty="0"/>
              <a:t> </a:t>
            </a:r>
            <a:r>
              <a:rPr sz="4000" dirty="0"/>
              <a:t>света,</a:t>
            </a:r>
            <a:r>
              <a:rPr sz="4000" spc="-60" dirty="0"/>
              <a:t> </a:t>
            </a:r>
            <a:r>
              <a:rPr sz="4000" dirty="0"/>
              <a:t>пък</a:t>
            </a:r>
            <a:r>
              <a:rPr sz="4000" spc="-60" dirty="0"/>
              <a:t> </a:t>
            </a:r>
            <a:r>
              <a:rPr sz="4000" dirty="0"/>
              <a:t>защо</a:t>
            </a:r>
            <a:r>
              <a:rPr sz="4000" spc="-60" dirty="0"/>
              <a:t> </a:t>
            </a:r>
            <a:r>
              <a:rPr sz="4000" dirty="0"/>
              <a:t>не</a:t>
            </a:r>
            <a:r>
              <a:rPr sz="4000" spc="-60" dirty="0"/>
              <a:t> </a:t>
            </a:r>
            <a:r>
              <a:rPr sz="4000" dirty="0"/>
              <a:t>и</a:t>
            </a:r>
            <a:r>
              <a:rPr sz="4000" spc="-60" dirty="0"/>
              <a:t> </a:t>
            </a:r>
            <a:r>
              <a:rPr sz="4000" dirty="0"/>
              <a:t>у</a:t>
            </a:r>
            <a:r>
              <a:rPr sz="4000" spc="-60" dirty="0"/>
              <a:t> </a:t>
            </a:r>
            <a:r>
              <a:rPr sz="4000" dirty="0"/>
              <a:t>нас,</a:t>
            </a:r>
            <a:r>
              <a:rPr sz="4000" spc="-60" dirty="0"/>
              <a:t> </a:t>
            </a:r>
            <a:r>
              <a:rPr sz="4000" spc="-25" dirty="0"/>
              <a:t>да </a:t>
            </a:r>
            <a:r>
              <a:rPr sz="4000" dirty="0"/>
              <a:t>последват</a:t>
            </a:r>
            <a:r>
              <a:rPr sz="4000" spc="-55" dirty="0"/>
              <a:t> </a:t>
            </a:r>
            <a:r>
              <a:rPr sz="4000" dirty="0"/>
              <a:t>техния</a:t>
            </a:r>
            <a:r>
              <a:rPr sz="4000" spc="-55" dirty="0"/>
              <a:t> </a:t>
            </a:r>
            <a:r>
              <a:rPr sz="4000" dirty="0"/>
              <a:t>пример</a:t>
            </a:r>
            <a:r>
              <a:rPr sz="4000" spc="-50" dirty="0"/>
              <a:t> </a:t>
            </a:r>
            <a:r>
              <a:rPr sz="4000" dirty="0"/>
              <a:t>откъм</a:t>
            </a:r>
            <a:r>
              <a:rPr sz="4000" spc="-55" dirty="0"/>
              <a:t> </a:t>
            </a:r>
            <a:r>
              <a:rPr sz="4000" dirty="0"/>
              <a:t>облекло</a:t>
            </a:r>
            <a:r>
              <a:rPr sz="4000" spc="-55" dirty="0"/>
              <a:t> </a:t>
            </a:r>
            <a:r>
              <a:rPr sz="4000" dirty="0"/>
              <a:t>и</a:t>
            </a:r>
            <a:r>
              <a:rPr sz="4000" spc="-50" dirty="0"/>
              <a:t> </a:t>
            </a:r>
            <a:r>
              <a:rPr sz="4000" spc="-10" dirty="0"/>
              <a:t>аксесоари.</a:t>
            </a:r>
            <a:endParaRPr sz="4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2549" y="1726285"/>
            <a:ext cx="7055450" cy="85607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6675" y="246592"/>
            <a:ext cx="15032355" cy="7877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9120">
              <a:lnSpc>
                <a:spcPct val="114999"/>
              </a:lnSpc>
              <a:spcBef>
                <a:spcPts val="10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"М*йната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тихия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лукс",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казва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модния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критик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Джеймс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Харис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очевидно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мнозина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взимат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думите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сериозно.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32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Само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един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поглед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към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състезателя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американски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футбол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Травис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Келси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или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пък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към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актьора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Хари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Стайлс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доказват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твърдение.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Тези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мъже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обичат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обратното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"тихия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лукс"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големи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лога,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масивни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бижута,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маркови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часовници,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видими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отдалеч,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дрехи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аксесоари,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които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крещят,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скъпи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елитни брандове.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3200">
              <a:latin typeface="Trebuchet MS"/>
              <a:cs typeface="Trebuchet MS"/>
            </a:endParaRPr>
          </a:p>
          <a:p>
            <a:pPr marL="12700" marR="5208270" algn="just">
              <a:lnSpc>
                <a:spcPct val="114999"/>
              </a:lnSpc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Тенденцията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хит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мъжката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мода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през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2024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г.,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все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повече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мъже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бягат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монотонните</a:t>
            </a:r>
            <a:r>
              <a:rPr sz="32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черни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полота</a:t>
            </a:r>
            <a:r>
              <a:rPr sz="32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скучни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ризи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стил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сериала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"Наследници".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75"/>
              </a:spcBef>
            </a:pPr>
            <a:endParaRPr sz="32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Дали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стилно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друг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въпрос.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34249" y="4409500"/>
            <a:ext cx="7144900" cy="53586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15725" y="173887"/>
            <a:ext cx="9772650" cy="10113645"/>
            <a:chOff x="8515725" y="173887"/>
            <a:chExt cx="9772650" cy="10113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8874" y="1708385"/>
              <a:ext cx="7109125" cy="85786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74725" y="173887"/>
              <a:ext cx="4440801" cy="65102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1426" y="368975"/>
              <a:ext cx="3440699" cy="4389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5725" y="4945777"/>
              <a:ext cx="3440700" cy="51622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89001" y="5617602"/>
              <a:ext cx="2759024" cy="41353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09350" y="1606267"/>
            <a:ext cx="7677150" cy="619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запознаем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със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"стила</a:t>
            </a:r>
            <a:r>
              <a:rPr sz="32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1F1F1F"/>
                </a:solidFill>
                <a:latin typeface="Trebuchet MS"/>
                <a:cs typeface="Trebuchet MS"/>
              </a:rPr>
              <a:t>готиния дядо"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...</a:t>
            </a:r>
            <a:endParaRPr sz="3200">
              <a:latin typeface="Trebuchet MS"/>
              <a:cs typeface="Trebuchet MS"/>
            </a:endParaRPr>
          </a:p>
          <a:p>
            <a:pPr marL="12700" marR="312420">
              <a:lnSpc>
                <a:spcPct val="114999"/>
              </a:lnSpc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Фенове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този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тип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облекло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рапъри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като</a:t>
            </a:r>
            <a:r>
              <a:rPr sz="32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Tyler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the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Creator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A$AP</a:t>
            </a:r>
            <a:r>
              <a:rPr sz="32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Rocky,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мъжът</a:t>
            </a:r>
            <a:r>
              <a:rPr sz="32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до</a:t>
            </a:r>
            <a:r>
              <a:rPr sz="32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Риана.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3200">
              <a:latin typeface="Trebuchet MS"/>
              <a:cs typeface="Trebuchet MS"/>
            </a:endParaRPr>
          </a:p>
          <a:p>
            <a:pPr marL="12700" marR="10795">
              <a:lnSpc>
                <a:spcPct val="114999"/>
              </a:lnSpc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Според</a:t>
            </a:r>
            <a:r>
              <a:rPr sz="32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търсенията</a:t>
            </a:r>
            <a:r>
              <a:rPr sz="32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2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Pinterest</a:t>
            </a:r>
            <a:r>
              <a:rPr sz="32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трендът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сред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най-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горещите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идните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12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месеца.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Причината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е,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лесен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за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постигане,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удобен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носене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наистина отличителен.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3275" y="805004"/>
            <a:ext cx="533717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dirty="0"/>
              <a:t>Стила</a:t>
            </a:r>
            <a:r>
              <a:rPr sz="3700" spc="-75" dirty="0"/>
              <a:t> </a:t>
            </a:r>
            <a:r>
              <a:rPr sz="3700" dirty="0"/>
              <a:t>на</a:t>
            </a:r>
            <a:r>
              <a:rPr sz="3700" spc="-70" dirty="0"/>
              <a:t> </a:t>
            </a:r>
            <a:r>
              <a:rPr sz="3700" dirty="0"/>
              <a:t>Готиния</a:t>
            </a:r>
            <a:r>
              <a:rPr sz="3700" spc="-75" dirty="0"/>
              <a:t> </a:t>
            </a:r>
            <a:r>
              <a:rPr sz="3700" spc="-20" dirty="0"/>
              <a:t>Дядо</a:t>
            </a:r>
            <a:endParaRPr sz="37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2549" y="1726285"/>
            <a:ext cx="7055450" cy="85607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03149" y="456566"/>
            <a:ext cx="9228455" cy="7877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Идеята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200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вземат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типични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"дядовците"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дрехи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като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жилетки,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карирани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панталони,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широки</a:t>
            </a:r>
            <a:r>
              <a:rPr sz="32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вратовръзки,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им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придаде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необичаен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вид.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Жилетките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например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вече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са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пастелни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тонове,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розово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други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ярки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цветове,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вратовръзките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принтове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така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нататък.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3200">
              <a:latin typeface="Trebuchet MS"/>
              <a:cs typeface="Trebuchet MS"/>
            </a:endParaRPr>
          </a:p>
          <a:p>
            <a:pPr marL="12700" marR="208915">
              <a:lnSpc>
                <a:spcPct val="114999"/>
              </a:lnSpc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"Стилът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готиния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дядо"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подсказва,</a:t>
            </a:r>
            <a:r>
              <a:rPr sz="32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2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мъжът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зад</a:t>
            </a:r>
            <a:r>
              <a:rPr sz="32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него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помислил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точно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какво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облече,</a:t>
            </a:r>
            <a:r>
              <a:rPr sz="32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но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без</a:t>
            </a:r>
            <a:r>
              <a:rPr sz="32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полага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прекомерни</a:t>
            </a:r>
            <a:r>
              <a:rPr sz="32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усилия.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3200">
              <a:latin typeface="Trebuchet MS"/>
              <a:cs typeface="Trebuchet MS"/>
            </a:endParaRPr>
          </a:p>
          <a:p>
            <a:pPr marL="12700" marR="270510">
              <a:lnSpc>
                <a:spcPct val="114999"/>
              </a:lnSpc>
            </a:pP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Освен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2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изискват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дизайнерски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марки,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2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F1F1F"/>
                </a:solidFill>
                <a:latin typeface="Trebuchet MS"/>
                <a:cs typeface="Trebuchet MS"/>
              </a:rPr>
              <a:t>го</a:t>
            </a:r>
            <a:r>
              <a:rPr sz="32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1F1F1F"/>
                </a:solidFill>
                <a:latin typeface="Trebuchet MS"/>
                <a:cs typeface="Trebuchet MS"/>
              </a:rPr>
              <a:t>постигнем.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949" y="2625375"/>
            <a:ext cx="7869148" cy="44263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75125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5474" y="202336"/>
            <a:ext cx="9890760" cy="1717039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3600" dirty="0"/>
              <a:t>...</a:t>
            </a:r>
            <a:r>
              <a:rPr sz="3600" spc="-30" dirty="0"/>
              <a:t> </a:t>
            </a:r>
            <a:r>
              <a:rPr sz="3600" dirty="0"/>
              <a:t>и</a:t>
            </a:r>
            <a:r>
              <a:rPr sz="3600" spc="-25" dirty="0"/>
              <a:t> </a:t>
            </a:r>
            <a:r>
              <a:rPr sz="3600" dirty="0"/>
              <a:t>с</a:t>
            </a:r>
            <a:r>
              <a:rPr sz="3600" spc="-25" dirty="0"/>
              <a:t> </a:t>
            </a:r>
            <a:r>
              <a:rPr sz="3600" dirty="0"/>
              <a:t>модата</a:t>
            </a:r>
            <a:r>
              <a:rPr sz="3600" spc="-25" dirty="0"/>
              <a:t> </a:t>
            </a:r>
            <a:r>
              <a:rPr sz="3600" dirty="0"/>
              <a:t>тип</a:t>
            </a:r>
            <a:r>
              <a:rPr sz="3600" spc="-25" dirty="0"/>
              <a:t> </a:t>
            </a:r>
            <a:r>
              <a:rPr sz="3600" spc="-10" dirty="0"/>
              <a:t>"Медуза"</a:t>
            </a:r>
            <a:endParaRPr sz="3600"/>
          </a:p>
          <a:p>
            <a:pPr marL="12700" marR="5080">
              <a:lnSpc>
                <a:spcPct val="114999"/>
              </a:lnSpc>
              <a:spcBef>
                <a:spcPts val="150"/>
              </a:spcBef>
            </a:pPr>
            <a:r>
              <a:rPr sz="2900" b="0" dirty="0">
                <a:latin typeface="Trebuchet MS"/>
                <a:cs typeface="Trebuchet MS"/>
              </a:rPr>
              <a:t>Или</a:t>
            </a:r>
            <a:r>
              <a:rPr sz="2900" b="0" spc="-90" dirty="0">
                <a:latin typeface="Trebuchet MS"/>
                <a:cs typeface="Trebuchet MS"/>
              </a:rPr>
              <a:t> </a:t>
            </a:r>
            <a:r>
              <a:rPr sz="2900" b="0" spc="-25" dirty="0">
                <a:latin typeface="Trebuchet MS"/>
                <a:cs typeface="Trebuchet MS"/>
              </a:rPr>
              <a:t>по-</a:t>
            </a:r>
            <a:r>
              <a:rPr sz="2900" b="0" dirty="0">
                <a:latin typeface="Trebuchet MS"/>
                <a:cs typeface="Trebuchet MS"/>
              </a:rPr>
              <a:t>точно</a:t>
            </a:r>
            <a:r>
              <a:rPr sz="2900" b="0" spc="-85" dirty="0">
                <a:latin typeface="Trebuchet MS"/>
                <a:cs typeface="Trebuchet MS"/>
              </a:rPr>
              <a:t> </a:t>
            </a:r>
            <a:r>
              <a:rPr sz="2900" b="0" dirty="0">
                <a:latin typeface="Trebuchet MS"/>
                <a:cs typeface="Trebuchet MS"/>
              </a:rPr>
              <a:t>-</a:t>
            </a:r>
            <a:r>
              <a:rPr sz="2900" b="0" spc="-85" dirty="0">
                <a:latin typeface="Trebuchet MS"/>
                <a:cs typeface="Trebuchet MS"/>
              </a:rPr>
              <a:t> </a:t>
            </a:r>
            <a:r>
              <a:rPr sz="2900" b="0" dirty="0">
                <a:latin typeface="Trebuchet MS"/>
                <a:cs typeface="Trebuchet MS"/>
              </a:rPr>
              <a:t>лъскаво</a:t>
            </a:r>
            <a:r>
              <a:rPr sz="2900" b="0" spc="-90" dirty="0">
                <a:latin typeface="Trebuchet MS"/>
                <a:cs typeface="Trebuchet MS"/>
              </a:rPr>
              <a:t> </a:t>
            </a:r>
            <a:r>
              <a:rPr sz="2900" b="0" dirty="0">
                <a:latin typeface="Trebuchet MS"/>
                <a:cs typeface="Trebuchet MS"/>
              </a:rPr>
              <a:t>и</a:t>
            </a:r>
            <a:r>
              <a:rPr sz="2900" b="0" spc="-85" dirty="0">
                <a:latin typeface="Trebuchet MS"/>
                <a:cs typeface="Trebuchet MS"/>
              </a:rPr>
              <a:t> </a:t>
            </a:r>
            <a:r>
              <a:rPr sz="2900" b="0" dirty="0">
                <a:latin typeface="Trebuchet MS"/>
                <a:cs typeface="Trebuchet MS"/>
              </a:rPr>
              <a:t>блестящо</a:t>
            </a:r>
            <a:r>
              <a:rPr sz="2900" b="0" spc="-85" dirty="0">
                <a:latin typeface="Trebuchet MS"/>
                <a:cs typeface="Trebuchet MS"/>
              </a:rPr>
              <a:t> </a:t>
            </a:r>
            <a:r>
              <a:rPr sz="2900" b="0" dirty="0">
                <a:latin typeface="Trebuchet MS"/>
                <a:cs typeface="Trebuchet MS"/>
              </a:rPr>
              <a:t>като</a:t>
            </a:r>
            <a:r>
              <a:rPr sz="2900" b="0" spc="-85" dirty="0">
                <a:latin typeface="Trebuchet MS"/>
                <a:cs typeface="Trebuchet MS"/>
              </a:rPr>
              <a:t> </a:t>
            </a:r>
            <a:r>
              <a:rPr sz="2900" b="0" spc="-10" dirty="0">
                <a:latin typeface="Trebuchet MS"/>
                <a:cs typeface="Trebuchet MS"/>
              </a:rPr>
              <a:t>повърхността</a:t>
            </a:r>
            <a:r>
              <a:rPr sz="2900" b="0" spc="-90" dirty="0">
                <a:latin typeface="Trebuchet MS"/>
                <a:cs typeface="Trebuchet MS"/>
              </a:rPr>
              <a:t> </a:t>
            </a:r>
            <a:r>
              <a:rPr sz="2900" b="0" spc="-25" dirty="0">
                <a:latin typeface="Trebuchet MS"/>
                <a:cs typeface="Trebuchet MS"/>
              </a:rPr>
              <a:t>на </a:t>
            </a:r>
            <a:r>
              <a:rPr sz="2900" b="0" dirty="0">
                <a:latin typeface="Trebuchet MS"/>
                <a:cs typeface="Trebuchet MS"/>
              </a:rPr>
              <a:t>голяма</a:t>
            </a:r>
            <a:r>
              <a:rPr sz="2900" b="0" spc="-125" dirty="0">
                <a:latin typeface="Trebuchet MS"/>
                <a:cs typeface="Trebuchet MS"/>
              </a:rPr>
              <a:t> </a:t>
            </a:r>
            <a:r>
              <a:rPr sz="2900" b="0" spc="-10" dirty="0">
                <a:latin typeface="Trebuchet MS"/>
                <a:cs typeface="Trebuchet MS"/>
              </a:rPr>
              <a:t>медуза.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/>
              <a:t>Ключови</a:t>
            </a:r>
            <a:r>
              <a:rPr spc="-75" dirty="0"/>
              <a:t> </a:t>
            </a:r>
            <a:r>
              <a:rPr spc="-10" dirty="0"/>
              <a:t>словосъчетания</a:t>
            </a:r>
            <a:r>
              <a:rPr spc="-75" dirty="0"/>
              <a:t> </a:t>
            </a:r>
            <a:r>
              <a:rPr dirty="0"/>
              <a:t>с</a:t>
            </a:r>
            <a:r>
              <a:rPr spc="-75" dirty="0"/>
              <a:t> </a:t>
            </a:r>
            <a:r>
              <a:rPr dirty="0"/>
              <a:t>думата</a:t>
            </a:r>
            <a:r>
              <a:rPr spc="-75" dirty="0"/>
              <a:t> </a:t>
            </a:r>
            <a:r>
              <a:rPr dirty="0"/>
              <a:t>"медуза"</a:t>
            </a:r>
            <a:r>
              <a:rPr spc="-75" dirty="0"/>
              <a:t> </a:t>
            </a:r>
            <a:r>
              <a:rPr spc="-20" dirty="0"/>
              <a:t>също </a:t>
            </a:r>
            <a:r>
              <a:rPr dirty="0"/>
              <a:t>набират</a:t>
            </a:r>
            <a:r>
              <a:rPr spc="-100" dirty="0"/>
              <a:t> </a:t>
            </a:r>
            <a:r>
              <a:rPr spc="-10" dirty="0"/>
              <a:t>популярност</a:t>
            </a:r>
            <a:r>
              <a:rPr spc="-95" dirty="0"/>
              <a:t> </a:t>
            </a:r>
            <a:r>
              <a:rPr dirty="0"/>
              <a:t>в</a:t>
            </a:r>
            <a:r>
              <a:rPr spc="-95" dirty="0"/>
              <a:t> </a:t>
            </a:r>
            <a:r>
              <a:rPr spc="-10" dirty="0"/>
              <a:t>Pinterest</a:t>
            </a:r>
            <a:r>
              <a:rPr spc="-100" dirty="0"/>
              <a:t> </a:t>
            </a:r>
            <a:r>
              <a:rPr dirty="0"/>
              <a:t>и</a:t>
            </a:r>
            <a:r>
              <a:rPr spc="-95" dirty="0"/>
              <a:t> </a:t>
            </a:r>
            <a:r>
              <a:rPr spc="-55" dirty="0"/>
              <a:t>TikTok.</a:t>
            </a:r>
            <a:r>
              <a:rPr spc="-95" dirty="0"/>
              <a:t> </a:t>
            </a:r>
            <a:r>
              <a:rPr dirty="0"/>
              <a:t>А</a:t>
            </a:r>
            <a:r>
              <a:rPr spc="-100" dirty="0"/>
              <a:t> </a:t>
            </a:r>
            <a:r>
              <a:rPr spc="-10" dirty="0"/>
              <a:t>лъскавите </a:t>
            </a:r>
            <a:r>
              <a:rPr dirty="0"/>
              <a:t>тоалети</a:t>
            </a:r>
            <a:r>
              <a:rPr spc="-105" dirty="0"/>
              <a:t> </a:t>
            </a:r>
            <a:r>
              <a:rPr dirty="0"/>
              <a:t>на</a:t>
            </a:r>
            <a:r>
              <a:rPr spc="-105" dirty="0"/>
              <a:t> </a:t>
            </a:r>
            <a:r>
              <a:rPr dirty="0"/>
              <a:t>Тимъти</a:t>
            </a:r>
            <a:r>
              <a:rPr spc="-100" dirty="0"/>
              <a:t> </a:t>
            </a:r>
            <a:r>
              <a:rPr dirty="0"/>
              <a:t>Шаламе</a:t>
            </a:r>
            <a:r>
              <a:rPr spc="-105" dirty="0"/>
              <a:t> </a:t>
            </a:r>
            <a:r>
              <a:rPr dirty="0"/>
              <a:t>само</a:t>
            </a:r>
            <a:r>
              <a:rPr spc="-100" dirty="0"/>
              <a:t> </a:t>
            </a:r>
            <a:r>
              <a:rPr dirty="0"/>
              <a:t>подклаждат</a:t>
            </a:r>
            <a:r>
              <a:rPr spc="-105" dirty="0"/>
              <a:t> </a:t>
            </a:r>
            <a:r>
              <a:rPr dirty="0"/>
              <a:t>манията</a:t>
            </a:r>
            <a:r>
              <a:rPr spc="-100" dirty="0"/>
              <a:t> </a:t>
            </a:r>
            <a:r>
              <a:rPr spc="-25" dirty="0"/>
              <a:t>по </a:t>
            </a:r>
            <a:r>
              <a:rPr dirty="0"/>
              <a:t>дрехи,</a:t>
            </a:r>
            <a:r>
              <a:rPr spc="-75" dirty="0"/>
              <a:t> </a:t>
            </a:r>
            <a:r>
              <a:rPr dirty="0"/>
              <a:t>които</a:t>
            </a:r>
            <a:r>
              <a:rPr spc="-75" dirty="0"/>
              <a:t> </a:t>
            </a:r>
            <a:r>
              <a:rPr dirty="0"/>
              <a:t>изглеждат</a:t>
            </a:r>
            <a:r>
              <a:rPr spc="-75" dirty="0"/>
              <a:t> </a:t>
            </a:r>
            <a:r>
              <a:rPr dirty="0"/>
              <a:t>като</a:t>
            </a:r>
            <a:r>
              <a:rPr spc="-75" dirty="0"/>
              <a:t> </a:t>
            </a:r>
            <a:r>
              <a:rPr dirty="0"/>
              <a:t>глазиран</a:t>
            </a:r>
            <a:r>
              <a:rPr spc="-75" dirty="0"/>
              <a:t> </a:t>
            </a:r>
            <a:r>
              <a:rPr dirty="0"/>
              <a:t>сладкиш</a:t>
            </a:r>
            <a:r>
              <a:rPr spc="-75" dirty="0"/>
              <a:t> </a:t>
            </a:r>
            <a:r>
              <a:rPr spc="-25" dirty="0"/>
              <a:t>или </a:t>
            </a:r>
            <a:r>
              <a:rPr dirty="0"/>
              <a:t>като...</a:t>
            </a:r>
            <a:r>
              <a:rPr spc="-25" dirty="0"/>
              <a:t> </a:t>
            </a:r>
            <a:r>
              <a:rPr dirty="0"/>
              <a:t>да,</a:t>
            </a:r>
            <a:r>
              <a:rPr spc="-25" dirty="0"/>
              <a:t> </a:t>
            </a:r>
            <a:r>
              <a:rPr spc="-10" dirty="0"/>
              <a:t>медуза</a:t>
            </a:r>
          </a:p>
          <a:p>
            <a:pPr marL="12700" marR="463550">
              <a:lnSpc>
                <a:spcPct val="114999"/>
              </a:lnSpc>
            </a:pPr>
            <a:r>
              <a:rPr dirty="0"/>
              <a:t>Ясно</a:t>
            </a:r>
            <a:r>
              <a:rPr spc="-65" dirty="0"/>
              <a:t> </a:t>
            </a:r>
            <a:r>
              <a:rPr dirty="0"/>
              <a:t>е,</a:t>
            </a:r>
            <a:r>
              <a:rPr spc="-65" dirty="0"/>
              <a:t> </a:t>
            </a:r>
            <a:r>
              <a:rPr dirty="0"/>
              <a:t>че</a:t>
            </a:r>
            <a:r>
              <a:rPr spc="-65" dirty="0"/>
              <a:t> </a:t>
            </a:r>
            <a:r>
              <a:rPr dirty="0"/>
              <a:t>това</a:t>
            </a:r>
            <a:r>
              <a:rPr spc="-60" dirty="0"/>
              <a:t> </a:t>
            </a:r>
            <a:r>
              <a:rPr dirty="0"/>
              <a:t>е</a:t>
            </a:r>
            <a:r>
              <a:rPr spc="-65" dirty="0"/>
              <a:t> </a:t>
            </a:r>
            <a:r>
              <a:rPr spc="-25" dirty="0"/>
              <a:t>по-</a:t>
            </a:r>
            <a:r>
              <a:rPr dirty="0"/>
              <a:t>скоро</a:t>
            </a:r>
            <a:r>
              <a:rPr spc="-65" dirty="0"/>
              <a:t> </a:t>
            </a:r>
            <a:r>
              <a:rPr dirty="0"/>
              <a:t>вид</a:t>
            </a:r>
            <a:r>
              <a:rPr spc="-65" dirty="0"/>
              <a:t> </a:t>
            </a:r>
            <a:r>
              <a:rPr dirty="0"/>
              <a:t>за</a:t>
            </a:r>
            <a:r>
              <a:rPr spc="-60" dirty="0"/>
              <a:t> </a:t>
            </a:r>
            <a:r>
              <a:rPr dirty="0"/>
              <a:t>червения</a:t>
            </a:r>
            <a:r>
              <a:rPr spc="-65" dirty="0"/>
              <a:t> </a:t>
            </a:r>
            <a:r>
              <a:rPr dirty="0"/>
              <a:t>килим</a:t>
            </a:r>
            <a:r>
              <a:rPr spc="-65" dirty="0"/>
              <a:t> </a:t>
            </a:r>
            <a:r>
              <a:rPr spc="-25" dirty="0"/>
              <a:t>или </a:t>
            </a:r>
            <a:r>
              <a:rPr dirty="0"/>
              <a:t>събития</a:t>
            </a:r>
            <a:r>
              <a:rPr spc="-100" dirty="0"/>
              <a:t> </a:t>
            </a:r>
            <a:r>
              <a:rPr dirty="0"/>
              <a:t>като</a:t>
            </a:r>
            <a:r>
              <a:rPr spc="-95" dirty="0"/>
              <a:t> </a:t>
            </a:r>
            <a:r>
              <a:rPr dirty="0"/>
              <a:t>Met</a:t>
            </a:r>
            <a:r>
              <a:rPr spc="-95" dirty="0"/>
              <a:t> </a:t>
            </a:r>
            <a:r>
              <a:rPr spc="-10" dirty="0"/>
              <a:t>Gala.</a:t>
            </a: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pc="-10" dirty="0"/>
          </a:p>
          <a:p>
            <a:pPr marL="12700" marR="383540">
              <a:lnSpc>
                <a:spcPct val="114999"/>
              </a:lnSpc>
              <a:spcBef>
                <a:spcPts val="5"/>
              </a:spcBef>
            </a:pPr>
            <a:r>
              <a:rPr dirty="0"/>
              <a:t>Но</a:t>
            </a:r>
            <a:r>
              <a:rPr spc="-65" dirty="0"/>
              <a:t> </a:t>
            </a:r>
            <a:r>
              <a:rPr dirty="0"/>
              <a:t>в</a:t>
            </a:r>
            <a:r>
              <a:rPr spc="-60" dirty="0"/>
              <a:t> </a:t>
            </a:r>
            <a:r>
              <a:rPr spc="-10" dirty="0"/>
              <a:t>ежедневието</a:t>
            </a:r>
            <a:r>
              <a:rPr spc="-65" dirty="0"/>
              <a:t> </a:t>
            </a:r>
            <a:r>
              <a:rPr dirty="0"/>
              <a:t>трендът</a:t>
            </a:r>
            <a:r>
              <a:rPr spc="-60" dirty="0"/>
              <a:t> </a:t>
            </a:r>
            <a:r>
              <a:rPr dirty="0"/>
              <a:t>може</a:t>
            </a:r>
            <a:r>
              <a:rPr spc="-65" dirty="0"/>
              <a:t> </a:t>
            </a:r>
            <a:r>
              <a:rPr dirty="0"/>
              <a:t>да</a:t>
            </a:r>
            <a:r>
              <a:rPr spc="-60" dirty="0"/>
              <a:t> </a:t>
            </a:r>
            <a:r>
              <a:rPr dirty="0"/>
              <a:t>се</a:t>
            </a:r>
            <a:r>
              <a:rPr spc="-65" dirty="0"/>
              <a:t> </a:t>
            </a:r>
            <a:r>
              <a:rPr dirty="0"/>
              <a:t>претвори</a:t>
            </a:r>
            <a:r>
              <a:rPr spc="-60" dirty="0"/>
              <a:t> </a:t>
            </a:r>
            <a:r>
              <a:rPr spc="-50" dirty="0"/>
              <a:t>в </a:t>
            </a:r>
            <a:r>
              <a:rPr dirty="0"/>
              <a:t>тениски</a:t>
            </a:r>
            <a:r>
              <a:rPr spc="-105" dirty="0"/>
              <a:t> </a:t>
            </a:r>
            <a:r>
              <a:rPr dirty="0"/>
              <a:t>и</a:t>
            </a:r>
            <a:r>
              <a:rPr spc="-100" dirty="0"/>
              <a:t> </a:t>
            </a:r>
            <a:r>
              <a:rPr dirty="0"/>
              <a:t>ризи</a:t>
            </a:r>
            <a:r>
              <a:rPr spc="-100" dirty="0"/>
              <a:t> </a:t>
            </a:r>
            <a:r>
              <a:rPr dirty="0"/>
              <a:t>в</a:t>
            </a:r>
            <a:r>
              <a:rPr spc="-100" dirty="0"/>
              <a:t> </a:t>
            </a:r>
            <a:r>
              <a:rPr dirty="0"/>
              <a:t>лъскави</a:t>
            </a:r>
            <a:r>
              <a:rPr spc="-100" dirty="0"/>
              <a:t> </a:t>
            </a:r>
            <a:r>
              <a:rPr dirty="0"/>
              <a:t>бонбонени</a:t>
            </a:r>
            <a:r>
              <a:rPr spc="-105" dirty="0"/>
              <a:t> </a:t>
            </a:r>
            <a:r>
              <a:rPr dirty="0"/>
              <a:t>цветове</a:t>
            </a:r>
            <a:r>
              <a:rPr spc="-100" dirty="0"/>
              <a:t> </a:t>
            </a:r>
            <a:r>
              <a:rPr dirty="0"/>
              <a:t>или</a:t>
            </a:r>
            <a:r>
              <a:rPr spc="-100" dirty="0"/>
              <a:t> </a:t>
            </a:r>
            <a:r>
              <a:rPr spc="-20" dirty="0"/>
              <a:t>поне </a:t>
            </a:r>
            <a:r>
              <a:rPr dirty="0"/>
              <a:t>каишки</a:t>
            </a:r>
            <a:r>
              <a:rPr spc="-100" dirty="0"/>
              <a:t> </a:t>
            </a:r>
            <a:r>
              <a:rPr dirty="0"/>
              <a:t>за</a:t>
            </a:r>
            <a:r>
              <a:rPr spc="-100" dirty="0"/>
              <a:t> </a:t>
            </a:r>
            <a:r>
              <a:rPr dirty="0"/>
              <a:t>часовници</a:t>
            </a:r>
            <a:r>
              <a:rPr spc="-100" dirty="0"/>
              <a:t> </a:t>
            </a:r>
            <a:r>
              <a:rPr dirty="0"/>
              <a:t>в</a:t>
            </a:r>
            <a:r>
              <a:rPr spc="-95" dirty="0"/>
              <a:t> </a:t>
            </a:r>
            <a:r>
              <a:rPr dirty="0"/>
              <a:t>подобни</a:t>
            </a:r>
            <a:r>
              <a:rPr spc="-100" dirty="0"/>
              <a:t> </a:t>
            </a:r>
            <a:r>
              <a:rPr spc="-10" dirty="0"/>
              <a:t>тонове.</a:t>
            </a: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pc="-10" dirty="0"/>
          </a:p>
          <a:p>
            <a:pPr marL="12700" marR="152400">
              <a:lnSpc>
                <a:spcPct val="114999"/>
              </a:lnSpc>
              <a:spcBef>
                <a:spcPts val="5"/>
              </a:spcBef>
            </a:pPr>
            <a:r>
              <a:rPr dirty="0"/>
              <a:t>Същата</a:t>
            </a:r>
            <a:r>
              <a:rPr spc="-70" dirty="0"/>
              <a:t> </a:t>
            </a:r>
            <a:r>
              <a:rPr dirty="0"/>
              <a:t>тенденция</a:t>
            </a:r>
            <a:r>
              <a:rPr spc="-70" dirty="0"/>
              <a:t> </a:t>
            </a:r>
            <a:r>
              <a:rPr dirty="0"/>
              <a:t>беше</a:t>
            </a:r>
            <a:r>
              <a:rPr spc="-70" dirty="0"/>
              <a:t> </a:t>
            </a:r>
            <a:r>
              <a:rPr dirty="0"/>
              <a:t>на</a:t>
            </a:r>
            <a:r>
              <a:rPr spc="-65" dirty="0"/>
              <a:t> </a:t>
            </a:r>
            <a:r>
              <a:rPr dirty="0"/>
              <a:t>върха</a:t>
            </a:r>
            <a:r>
              <a:rPr spc="-70" dirty="0"/>
              <a:t> </a:t>
            </a:r>
            <a:r>
              <a:rPr dirty="0"/>
              <a:t>и</a:t>
            </a:r>
            <a:r>
              <a:rPr spc="-70" dirty="0"/>
              <a:t> </a:t>
            </a:r>
            <a:r>
              <a:rPr dirty="0"/>
              <a:t>в</a:t>
            </a:r>
            <a:r>
              <a:rPr spc="-70" dirty="0"/>
              <a:t> </a:t>
            </a:r>
            <a:r>
              <a:rPr dirty="0"/>
              <a:t>началото</a:t>
            </a:r>
            <a:r>
              <a:rPr spc="-65" dirty="0"/>
              <a:t> </a:t>
            </a:r>
            <a:r>
              <a:rPr dirty="0"/>
              <a:t>на</a:t>
            </a:r>
            <a:r>
              <a:rPr spc="-70" dirty="0"/>
              <a:t> </a:t>
            </a:r>
            <a:r>
              <a:rPr spc="-10" dirty="0"/>
              <a:t>новия </a:t>
            </a:r>
            <a:r>
              <a:rPr dirty="0"/>
              <a:t>век,</a:t>
            </a:r>
            <a:r>
              <a:rPr spc="-75" dirty="0"/>
              <a:t> </a:t>
            </a:r>
            <a:r>
              <a:rPr dirty="0"/>
              <a:t>така</a:t>
            </a:r>
            <a:r>
              <a:rPr spc="-70" dirty="0"/>
              <a:t> </a:t>
            </a:r>
            <a:r>
              <a:rPr dirty="0"/>
              <a:t>че</a:t>
            </a:r>
            <a:r>
              <a:rPr spc="-70" dirty="0"/>
              <a:t> </a:t>
            </a:r>
            <a:r>
              <a:rPr dirty="0"/>
              <a:t>нищо</a:t>
            </a:r>
            <a:r>
              <a:rPr spc="-70" dirty="0"/>
              <a:t> </a:t>
            </a:r>
            <a:r>
              <a:rPr dirty="0"/>
              <a:t>твърде</a:t>
            </a:r>
            <a:r>
              <a:rPr spc="-75" dirty="0"/>
              <a:t> </a:t>
            </a:r>
            <a:r>
              <a:rPr dirty="0"/>
              <a:t>оригинално</a:t>
            </a:r>
            <a:r>
              <a:rPr spc="-70" dirty="0"/>
              <a:t> </a:t>
            </a:r>
            <a:r>
              <a:rPr dirty="0"/>
              <a:t>под</a:t>
            </a:r>
            <a:r>
              <a:rPr spc="-70" dirty="0"/>
              <a:t> </a:t>
            </a:r>
            <a:r>
              <a:rPr spc="-10" dirty="0"/>
              <a:t>слънцето.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91974" y="2182624"/>
            <a:ext cx="6843150" cy="488287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201534" cy="10287000"/>
            <a:chOff x="0" y="0"/>
            <a:chExt cx="7201534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175125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524" y="206075"/>
              <a:ext cx="5536725" cy="37776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525" y="4180500"/>
              <a:ext cx="3302400" cy="44054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5125" y="4275224"/>
              <a:ext cx="3025894" cy="37776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769624" y="813926"/>
            <a:ext cx="9921875" cy="827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Идва</a:t>
            </a:r>
            <a:r>
              <a:rPr sz="28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28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годината</a:t>
            </a:r>
            <a:r>
              <a:rPr sz="28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1F1F1F"/>
                </a:solidFill>
                <a:latin typeface="Trebuchet MS"/>
                <a:cs typeface="Trebuchet MS"/>
              </a:rPr>
              <a:t>оувърсайз</a:t>
            </a:r>
            <a:r>
              <a:rPr sz="2800" b="1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1F1F1F"/>
                </a:solidFill>
                <a:latin typeface="Trebuchet MS"/>
                <a:cs typeface="Trebuchet MS"/>
              </a:rPr>
              <a:t>дрехите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Пример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тази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насока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актьорът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"Еуфория"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"Присила"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-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Джейкъб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Елорди.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500"/>
              </a:spcBef>
            </a:pP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Той</a:t>
            </a:r>
            <a:r>
              <a:rPr sz="28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почти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непрекъснато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носи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прекалено</a:t>
            </a:r>
            <a:r>
              <a:rPr sz="28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широки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сака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панталони,</a:t>
            </a:r>
            <a:r>
              <a:rPr sz="28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дори</a:t>
            </a:r>
            <a:r>
              <a:rPr sz="2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2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при</a:t>
            </a:r>
            <a:r>
              <a:rPr sz="2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официални</a:t>
            </a:r>
            <a:r>
              <a:rPr sz="2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поводи</a:t>
            </a:r>
            <a:r>
              <a:rPr sz="2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2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28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червения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килим.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Примера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следват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Фарел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Уилямс,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напоследък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Дейвид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Бекъм,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който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също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почна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залага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28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25" dirty="0">
                <a:solidFill>
                  <a:srgbClr val="1F1F1F"/>
                </a:solidFill>
                <a:latin typeface="Trebuchet MS"/>
                <a:cs typeface="Trebuchet MS"/>
              </a:rPr>
              <a:t>по-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размъкнати</a:t>
            </a:r>
            <a:r>
              <a:rPr sz="2800" spc="-20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дрехи.</a:t>
            </a:r>
            <a:endParaRPr sz="2800">
              <a:latin typeface="Trebuchet MS"/>
              <a:cs typeface="Trebuchet MS"/>
            </a:endParaRPr>
          </a:p>
          <a:p>
            <a:pPr marL="12700" marR="156210">
              <a:lnSpc>
                <a:spcPct val="114999"/>
              </a:lnSpc>
              <a:spcBef>
                <a:spcPts val="1500"/>
              </a:spcBef>
            </a:pP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Отново</a:t>
            </a:r>
            <a:r>
              <a:rPr sz="28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говорим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едно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добре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забравено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старо,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при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което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облеклото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подбира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поне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два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номера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по-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голямо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25" dirty="0">
                <a:solidFill>
                  <a:srgbClr val="1F1F1F"/>
                </a:solidFill>
                <a:latin typeface="Trebuchet MS"/>
                <a:cs typeface="Trebuchet MS"/>
              </a:rPr>
              <a:t>от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необходимия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размер.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05"/>
              </a:spcBef>
            </a:pP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Лесно,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особено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скъпо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безкрайно</a:t>
            </a:r>
            <a:r>
              <a:rPr sz="2800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комфортно.</a:t>
            </a:r>
            <a:endParaRPr sz="2800">
              <a:latin typeface="Trebuchet MS"/>
              <a:cs typeface="Trebuchet MS"/>
            </a:endParaRPr>
          </a:p>
          <a:p>
            <a:pPr marL="12700" marR="93345">
              <a:lnSpc>
                <a:spcPct val="114999"/>
              </a:lnSpc>
              <a:spcBef>
                <a:spcPts val="1500"/>
              </a:spcBef>
            </a:pP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Единственият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минус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е,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могат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28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го</a:t>
            </a:r>
            <a:r>
              <a:rPr sz="28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позволят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предимно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високи</a:t>
            </a:r>
            <a:r>
              <a:rPr sz="2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мъже</a:t>
            </a:r>
            <a:r>
              <a:rPr sz="2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като</a:t>
            </a:r>
            <a:r>
              <a:rPr sz="2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Елорди</a:t>
            </a:r>
            <a:r>
              <a:rPr sz="2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(1,96</a:t>
            </a:r>
            <a:r>
              <a:rPr sz="28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м)</a:t>
            </a:r>
            <a:r>
              <a:rPr sz="2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2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F1F1F"/>
                </a:solidFill>
                <a:latin typeface="Trebuchet MS"/>
                <a:cs typeface="Trebuchet MS"/>
              </a:rPr>
              <a:t>Бекъм</a:t>
            </a:r>
            <a:r>
              <a:rPr sz="28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Trebuchet MS"/>
                <a:cs typeface="Trebuchet MS"/>
              </a:rPr>
              <a:t>(1,84 </a:t>
            </a:r>
            <a:r>
              <a:rPr sz="2800" spc="-25" dirty="0">
                <a:solidFill>
                  <a:srgbClr val="1F1F1F"/>
                </a:solidFill>
                <a:latin typeface="Trebuchet MS"/>
                <a:cs typeface="Trebuchet MS"/>
              </a:rPr>
              <a:t>м).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65986" y="0"/>
            <a:ext cx="7222013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8022" y="1179518"/>
            <a:ext cx="16127730" cy="559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715" algn="ctr">
              <a:lnSpc>
                <a:spcPct val="114999"/>
              </a:lnSpc>
              <a:spcBef>
                <a:spcPts val="100"/>
              </a:spcBef>
            </a:pP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“С</a:t>
            </a:r>
            <a:r>
              <a:rPr sz="5300" b="1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начина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5300" b="1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обличане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10" dirty="0">
                <a:solidFill>
                  <a:srgbClr val="1F1F1F"/>
                </a:solidFill>
                <a:latin typeface="Trebuchet MS"/>
                <a:cs typeface="Trebuchet MS"/>
              </a:rPr>
              <a:t>предизвиквах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присмеха</a:t>
            </a:r>
            <a:r>
              <a:rPr sz="5300" b="1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5300" b="1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околните,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5300" b="1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точно</a:t>
            </a:r>
            <a:r>
              <a:rPr sz="5300" b="1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беше</a:t>
            </a:r>
            <a:r>
              <a:rPr sz="5300" b="1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50" dirty="0">
                <a:solidFill>
                  <a:srgbClr val="1F1F1F"/>
                </a:solidFill>
                <a:latin typeface="Trebuchet MS"/>
                <a:cs typeface="Trebuchet MS"/>
              </a:rPr>
              <a:t>и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тайната</a:t>
            </a:r>
            <a:r>
              <a:rPr sz="53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53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успеха</a:t>
            </a:r>
            <a:r>
              <a:rPr sz="5300" b="1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ми.</a:t>
            </a:r>
            <a:r>
              <a:rPr sz="53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Аз</a:t>
            </a:r>
            <a:r>
              <a:rPr sz="53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изглеждах</a:t>
            </a:r>
            <a:r>
              <a:rPr sz="53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различно</a:t>
            </a:r>
            <a:r>
              <a:rPr sz="53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25" dirty="0">
                <a:solidFill>
                  <a:srgbClr val="1F1F1F"/>
                </a:solidFill>
                <a:latin typeface="Trebuchet MS"/>
                <a:cs typeface="Trebuchet MS"/>
              </a:rPr>
              <a:t>от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всички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10" dirty="0">
                <a:solidFill>
                  <a:srgbClr val="1F1F1F"/>
                </a:solidFill>
                <a:latin typeface="Trebuchet MS"/>
                <a:cs typeface="Trebuchet MS"/>
              </a:rPr>
              <a:t>останали.”</a:t>
            </a:r>
            <a:endParaRPr sz="5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110"/>
              </a:spcBef>
            </a:pPr>
            <a:endParaRPr sz="5300">
              <a:latin typeface="Trebuchet MS"/>
              <a:cs typeface="Trebuchet MS"/>
            </a:endParaRPr>
          </a:p>
          <a:p>
            <a:pPr marL="5715" algn="ctr">
              <a:lnSpc>
                <a:spcPct val="100000"/>
              </a:lnSpc>
            </a:pP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Коко</a:t>
            </a:r>
            <a:r>
              <a:rPr sz="53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10" dirty="0">
                <a:solidFill>
                  <a:srgbClr val="1F1F1F"/>
                </a:solidFill>
                <a:latin typeface="Trebuchet MS"/>
                <a:cs typeface="Trebuchet MS"/>
              </a:rPr>
              <a:t>Шанел</a:t>
            </a:r>
            <a:endParaRPr sz="53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86801" y="5245950"/>
            <a:ext cx="4379099" cy="43790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2800" y="5867799"/>
            <a:ext cx="5225667" cy="31353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65986" y="0"/>
            <a:ext cx="7222013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8777" y="900492"/>
            <a:ext cx="10879455" cy="188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7555" marR="5080" indent="-745490">
              <a:lnSpc>
                <a:spcPct val="114999"/>
              </a:lnSpc>
              <a:spcBef>
                <a:spcPts val="100"/>
              </a:spcBef>
            </a:pP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“Всичко</a:t>
            </a:r>
            <a:r>
              <a:rPr sz="53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5300" b="1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53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нашите</a:t>
            </a:r>
            <a:r>
              <a:rPr sz="5300" b="1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ръце,</a:t>
            </a:r>
            <a:r>
              <a:rPr sz="5300" b="1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10" dirty="0">
                <a:solidFill>
                  <a:srgbClr val="1F1F1F"/>
                </a:solidFill>
                <a:latin typeface="Trebuchet MS"/>
                <a:cs typeface="Trebuchet MS"/>
              </a:rPr>
              <a:t>затова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трябва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ги</a:t>
            </a:r>
            <a:r>
              <a:rPr sz="5300" b="1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10" dirty="0">
                <a:solidFill>
                  <a:srgbClr val="1F1F1F"/>
                </a:solidFill>
                <a:latin typeface="Trebuchet MS"/>
                <a:cs typeface="Trebuchet MS"/>
              </a:rPr>
              <a:t>отпускаме.”</a:t>
            </a:r>
            <a:endParaRPr sz="53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6285" y="3808284"/>
            <a:ext cx="3968115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b="1" dirty="0">
                <a:solidFill>
                  <a:srgbClr val="1F1F1F"/>
                </a:solidFill>
                <a:latin typeface="Trebuchet MS"/>
                <a:cs typeface="Trebuchet MS"/>
              </a:rPr>
              <a:t>Коко</a:t>
            </a:r>
            <a:r>
              <a:rPr sz="5300" b="1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300" b="1" spc="-10" dirty="0">
                <a:solidFill>
                  <a:srgbClr val="1F1F1F"/>
                </a:solidFill>
                <a:latin typeface="Trebuchet MS"/>
                <a:cs typeface="Trebuchet MS"/>
              </a:rPr>
              <a:t>Шанел</a:t>
            </a:r>
            <a:endParaRPr sz="53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3417" y="4818850"/>
            <a:ext cx="3395359" cy="50115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09075" y="1323900"/>
            <a:ext cx="4915775" cy="80751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8474" y="0"/>
            <a:ext cx="1329115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64914" y="4507337"/>
            <a:ext cx="3357879" cy="118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600" spc="-10" dirty="0"/>
              <a:t>УСПЕХ!</a:t>
            </a:r>
            <a:endParaRPr sz="7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9691A-786C-4273-37DE-FC8AF2FB6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734300"/>
            <a:ext cx="2133600" cy="20354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875"/>
            <a:ext cx="9468324" cy="94291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80500" y="787286"/>
            <a:ext cx="10409555" cy="857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4830">
              <a:lnSpc>
                <a:spcPct val="100000"/>
              </a:lnSpc>
              <a:spcBef>
                <a:spcPts val="100"/>
              </a:spcBef>
            </a:pP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Ето</a:t>
            </a:r>
            <a:r>
              <a:rPr sz="51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защо</a:t>
            </a:r>
            <a:r>
              <a:rPr sz="51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първото</a:t>
            </a:r>
            <a:r>
              <a:rPr sz="51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</a:t>
            </a:r>
            <a:r>
              <a:rPr sz="51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50" dirty="0">
                <a:solidFill>
                  <a:srgbClr val="1F1F1F"/>
                </a:solidFill>
                <a:latin typeface="Trebuchet MS"/>
                <a:cs typeface="Trebuchet MS"/>
              </a:rPr>
              <a:t>е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така</a:t>
            </a:r>
            <a:r>
              <a:rPr sz="51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10" dirty="0">
                <a:solidFill>
                  <a:srgbClr val="1F1F1F"/>
                </a:solidFill>
                <a:latin typeface="Trebuchet MS"/>
                <a:cs typeface="Trebuchet MS"/>
              </a:rPr>
              <a:t>важно.</a:t>
            </a:r>
            <a:endParaRPr sz="51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То</a:t>
            </a:r>
            <a:r>
              <a:rPr sz="51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има</a:t>
            </a:r>
            <a:r>
              <a:rPr sz="51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критично</a:t>
            </a:r>
            <a:r>
              <a:rPr sz="51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влияние</a:t>
            </a:r>
            <a:r>
              <a:rPr sz="51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51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10" dirty="0">
                <a:solidFill>
                  <a:srgbClr val="1F1F1F"/>
                </a:solidFill>
                <a:latin typeface="Trebuchet MS"/>
                <a:cs typeface="Trebuchet MS"/>
              </a:rPr>
              <a:t>сфери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като</a:t>
            </a:r>
            <a:r>
              <a:rPr sz="5100" spc="-2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продажбите,</a:t>
            </a:r>
            <a:r>
              <a:rPr sz="5100" spc="-25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25" dirty="0">
                <a:solidFill>
                  <a:srgbClr val="1F1F1F"/>
                </a:solidFill>
                <a:latin typeface="Trebuchet MS"/>
                <a:cs typeface="Trebuchet MS"/>
              </a:rPr>
              <a:t>при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кандидатстване</a:t>
            </a:r>
            <a:r>
              <a:rPr sz="51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51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нова</a:t>
            </a:r>
            <a:r>
              <a:rPr sz="51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10" dirty="0">
                <a:solidFill>
                  <a:srgbClr val="1F1F1F"/>
                </a:solidFill>
                <a:latin typeface="Trebuchet MS"/>
                <a:cs typeface="Trebuchet MS"/>
              </a:rPr>
              <a:t>работа,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при</a:t>
            </a:r>
            <a:r>
              <a:rPr sz="51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някои</a:t>
            </a:r>
            <a:r>
              <a:rPr sz="51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презентации,</a:t>
            </a:r>
            <a:r>
              <a:rPr sz="51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50" dirty="0">
                <a:solidFill>
                  <a:srgbClr val="1F1F1F"/>
                </a:solidFill>
                <a:latin typeface="Trebuchet MS"/>
                <a:cs typeface="Trebuchet MS"/>
              </a:rPr>
              <a:t>в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общуването</a:t>
            </a:r>
            <a:r>
              <a:rPr sz="5100" spc="-1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5100" spc="-1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нови</a:t>
            </a:r>
            <a:r>
              <a:rPr sz="5100" spc="-1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10" dirty="0">
                <a:solidFill>
                  <a:srgbClr val="1F1F1F"/>
                </a:solidFill>
                <a:latin typeface="Trebuchet MS"/>
                <a:cs typeface="Trebuchet MS"/>
              </a:rPr>
              <a:t>колеги,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шефове</a:t>
            </a:r>
            <a:r>
              <a:rPr sz="51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51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10" dirty="0">
                <a:solidFill>
                  <a:srgbClr val="1F1F1F"/>
                </a:solidFill>
                <a:latin typeface="Trebuchet MS"/>
                <a:cs typeface="Trebuchet MS"/>
              </a:rPr>
              <a:t>подчинени.</a:t>
            </a:r>
            <a:endParaRPr sz="5100">
              <a:latin typeface="Trebuchet MS"/>
              <a:cs typeface="Trebuchet MS"/>
            </a:endParaRPr>
          </a:p>
          <a:p>
            <a:pPr marL="12700" marR="483234">
              <a:lnSpc>
                <a:spcPct val="100000"/>
              </a:lnSpc>
            </a:pP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Проявява</a:t>
            </a:r>
            <a:r>
              <a:rPr sz="51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51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непрекъснато</a:t>
            </a:r>
            <a:r>
              <a:rPr sz="51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51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50" dirty="0">
                <a:solidFill>
                  <a:srgbClr val="1F1F1F"/>
                </a:solidFill>
                <a:latin typeface="Trebuchet MS"/>
                <a:cs typeface="Trebuchet MS"/>
              </a:rPr>
              <a:t>в </a:t>
            </a:r>
            <a:r>
              <a:rPr sz="5100" spc="-10" dirty="0">
                <a:solidFill>
                  <a:srgbClr val="1F1F1F"/>
                </a:solidFill>
                <a:latin typeface="Trebuchet MS"/>
                <a:cs typeface="Trebuchet MS"/>
              </a:rPr>
              <a:t>най-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различни</a:t>
            </a:r>
            <a:r>
              <a:rPr sz="51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области</a:t>
            </a:r>
            <a:r>
              <a:rPr sz="51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5100" spc="-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5100" spc="-10" dirty="0">
                <a:solidFill>
                  <a:srgbClr val="1F1F1F"/>
                </a:solidFill>
                <a:latin typeface="Trebuchet MS"/>
                <a:cs typeface="Trebuchet MS"/>
              </a:rPr>
              <a:t>личния живот.</a:t>
            </a:r>
            <a:endParaRPr sz="5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42425" y="0"/>
            <a:ext cx="6645574" cy="10287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45574" cy="10287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85795" y="1364124"/>
            <a:ext cx="5714365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400" dirty="0"/>
              <a:t>9</a:t>
            </a:r>
            <a:r>
              <a:rPr sz="10400" spc="-80" dirty="0"/>
              <a:t> </a:t>
            </a:r>
            <a:r>
              <a:rPr sz="10400" spc="-10" dirty="0"/>
              <a:t>начина</a:t>
            </a:r>
            <a:endParaRPr sz="10400"/>
          </a:p>
        </p:txBody>
      </p:sp>
      <p:sp>
        <p:nvSpPr>
          <p:cNvPr id="5" name="object 5"/>
          <p:cNvSpPr txBox="1"/>
          <p:nvPr/>
        </p:nvSpPr>
        <p:spPr>
          <a:xfrm>
            <a:off x="457353" y="2729324"/>
            <a:ext cx="17358360" cy="528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71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71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100" dirty="0">
                <a:solidFill>
                  <a:srgbClr val="1F1F1F"/>
                </a:solidFill>
                <a:latin typeface="Trebuchet MS"/>
                <a:cs typeface="Trebuchet MS"/>
              </a:rPr>
              <a:t>направиш</a:t>
            </a:r>
            <a:r>
              <a:rPr sz="71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100" dirty="0">
                <a:solidFill>
                  <a:srgbClr val="1F1F1F"/>
                </a:solidFill>
                <a:latin typeface="Trebuchet MS"/>
                <a:cs typeface="Trebuchet MS"/>
              </a:rPr>
              <a:t>отлично</a:t>
            </a:r>
            <a:r>
              <a:rPr sz="71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1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71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71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</a:t>
            </a:r>
            <a:endParaRPr sz="7100">
              <a:latin typeface="Trebuchet MS"/>
              <a:cs typeface="Trebuchet MS"/>
            </a:endParaRPr>
          </a:p>
          <a:p>
            <a:pPr marL="192405" algn="ctr">
              <a:lnSpc>
                <a:spcPct val="100000"/>
              </a:lnSpc>
              <a:spcBef>
                <a:spcPts val="7230"/>
              </a:spcBef>
            </a:pP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Всички</a:t>
            </a:r>
            <a:r>
              <a:rPr sz="48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те</a:t>
            </a:r>
            <a:r>
              <a:rPr sz="48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имат</a:t>
            </a:r>
            <a:r>
              <a:rPr sz="48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spc="-10" dirty="0">
                <a:solidFill>
                  <a:srgbClr val="1F1F1F"/>
                </a:solidFill>
                <a:latin typeface="Trebuchet MS"/>
                <a:cs typeface="Trebuchet MS"/>
              </a:rPr>
              <a:t>значение!</a:t>
            </a:r>
            <a:endParaRPr sz="4800">
              <a:latin typeface="Trebuchet MS"/>
              <a:cs typeface="Trebuchet MS"/>
            </a:endParaRPr>
          </a:p>
          <a:p>
            <a:pPr marL="1913889" marR="1903730" algn="ctr">
              <a:lnSpc>
                <a:spcPct val="114999"/>
              </a:lnSpc>
            </a:pP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Използвай</a:t>
            </a:r>
            <a:r>
              <a:rPr sz="48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ги</a:t>
            </a:r>
            <a:r>
              <a:rPr sz="48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48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комбинация,</a:t>
            </a:r>
            <a:r>
              <a:rPr sz="48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48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4800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постигаш</a:t>
            </a:r>
            <a:r>
              <a:rPr sz="48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spc="-25" dirty="0">
                <a:solidFill>
                  <a:srgbClr val="1F1F1F"/>
                </a:solidFill>
                <a:latin typeface="Trebuchet MS"/>
                <a:cs typeface="Trebuchet MS"/>
              </a:rPr>
              <a:t>по-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успешно</a:t>
            </a:r>
            <a:r>
              <a:rPr sz="48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целите</a:t>
            </a:r>
            <a:r>
              <a:rPr sz="48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48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по</a:t>
            </a:r>
            <a:r>
              <a:rPr sz="48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отношение</a:t>
            </a:r>
            <a:r>
              <a:rPr sz="4800" spc="-1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48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важни</a:t>
            </a:r>
            <a:r>
              <a:rPr sz="4800" spc="-1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spc="-35" dirty="0">
                <a:solidFill>
                  <a:srgbClr val="1F1F1F"/>
                </a:solidFill>
                <a:latin typeface="Trebuchet MS"/>
                <a:cs typeface="Trebuchet MS"/>
              </a:rPr>
              <a:t>за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теб</a:t>
            </a:r>
            <a:r>
              <a:rPr sz="48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dirty="0">
                <a:solidFill>
                  <a:srgbClr val="1F1F1F"/>
                </a:solidFill>
                <a:latin typeface="Trebuchet MS"/>
                <a:cs typeface="Trebuchet MS"/>
              </a:rPr>
              <a:t>нови</a:t>
            </a:r>
            <a:r>
              <a:rPr sz="4800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4800" spc="-10" dirty="0">
                <a:solidFill>
                  <a:srgbClr val="1F1F1F"/>
                </a:solidFill>
                <a:latin typeface="Trebuchet MS"/>
                <a:cs typeface="Trebuchet MS"/>
              </a:rPr>
              <a:t>запознанства.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12699" y="935836"/>
            <a:ext cx="3433150" cy="34331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7275195" cy="8983345"/>
            <a:chOff x="0" y="0"/>
            <a:chExt cx="7275195" cy="89833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956037" cy="29560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725" y="2493825"/>
              <a:ext cx="6489300" cy="64893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60964" y="1970376"/>
            <a:ext cx="109093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-25" dirty="0"/>
              <a:t>1</a:t>
            </a:r>
            <a:r>
              <a:rPr sz="8800" b="0" spc="-25" dirty="0">
                <a:latin typeface="Trebuchet MS"/>
                <a:cs typeface="Trebuchet MS"/>
              </a:rPr>
              <a:t>.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01480" y="3367196"/>
            <a:ext cx="8608695" cy="479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</a:pP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Подбери</a:t>
            </a:r>
            <a:r>
              <a:rPr sz="6800" b="1" spc="-3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дрехите</a:t>
            </a:r>
            <a:r>
              <a:rPr sz="6800" b="1" spc="-3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spc="-25" dirty="0">
                <a:solidFill>
                  <a:srgbClr val="1F1F1F"/>
                </a:solidFill>
                <a:latin typeface="Trebuchet MS"/>
                <a:cs typeface="Trebuchet MS"/>
              </a:rPr>
              <a:t>си </a:t>
            </a: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внимателно</a:t>
            </a:r>
            <a:r>
              <a:rPr sz="68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6800" b="1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spc="-35" dirty="0">
                <a:solidFill>
                  <a:srgbClr val="1F1F1F"/>
                </a:solidFill>
                <a:latin typeface="Trebuchet MS"/>
                <a:cs typeface="Trebuchet MS"/>
              </a:rPr>
              <a:t>се </a:t>
            </a: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облечи</a:t>
            </a:r>
            <a:r>
              <a:rPr sz="6800" b="1" spc="-20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така,</a:t>
            </a:r>
            <a:r>
              <a:rPr sz="6800" b="1" spc="-1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6800" b="1" spc="-1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spc="-25" dirty="0">
                <a:solidFill>
                  <a:srgbClr val="1F1F1F"/>
                </a:solidFill>
                <a:latin typeface="Trebuchet MS"/>
                <a:cs typeface="Trebuchet MS"/>
              </a:rPr>
              <a:t>да </a:t>
            </a:r>
            <a:r>
              <a:rPr sz="6800" b="1" dirty="0">
                <a:solidFill>
                  <a:srgbClr val="1F1F1F"/>
                </a:solidFill>
                <a:latin typeface="Trebuchet MS"/>
                <a:cs typeface="Trebuchet MS"/>
              </a:rPr>
              <a:t>внушаваш</a:t>
            </a:r>
            <a:r>
              <a:rPr sz="6800" b="1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6800" b="1" spc="-20" dirty="0">
                <a:solidFill>
                  <a:srgbClr val="1F1F1F"/>
                </a:solidFill>
                <a:latin typeface="Trebuchet MS"/>
                <a:cs typeface="Trebuchet MS"/>
              </a:rPr>
              <a:t>успех</a:t>
            </a:r>
            <a:endParaRPr sz="6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7813" y="6536838"/>
            <a:ext cx="3750187" cy="37501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6000" y="260254"/>
            <a:ext cx="16233140" cy="9559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4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означава,</a:t>
            </a:r>
            <a:r>
              <a:rPr sz="34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че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трябва</a:t>
            </a:r>
            <a:r>
              <a:rPr sz="34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носиш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възможно</a:t>
            </a:r>
            <a:r>
              <a:rPr sz="34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30" dirty="0">
                <a:solidFill>
                  <a:srgbClr val="1F1F1F"/>
                </a:solidFill>
                <a:latin typeface="Trebuchet MS"/>
                <a:cs typeface="Trebuchet MS"/>
              </a:rPr>
              <a:t>най-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скъпи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400" spc="-9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модерни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дрехи.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Но</a:t>
            </a:r>
            <a:r>
              <a:rPr sz="34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дрехите</a:t>
            </a:r>
            <a:r>
              <a:rPr sz="34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обезателно</a:t>
            </a:r>
            <a:r>
              <a:rPr sz="34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трябва</a:t>
            </a:r>
            <a:r>
              <a:rPr sz="34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4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4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1F1F1F"/>
                </a:solidFill>
                <a:latin typeface="Trebuchet MS"/>
                <a:cs typeface="Trebuchet MS"/>
              </a:rPr>
              <a:t>чисти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,</a:t>
            </a:r>
            <a:r>
              <a:rPr sz="34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1F1F1F"/>
                </a:solidFill>
                <a:latin typeface="Trebuchet MS"/>
                <a:cs typeface="Trebuchet MS"/>
              </a:rPr>
              <a:t>спретнати</a:t>
            </a:r>
            <a:r>
              <a:rPr sz="3400" b="1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4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4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1F1F1F"/>
                </a:solidFill>
                <a:latin typeface="Trebuchet MS"/>
                <a:cs typeface="Trebuchet MS"/>
              </a:rPr>
              <a:t>приятен</a:t>
            </a:r>
            <a:r>
              <a:rPr sz="3400" b="1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b="1" spc="-20" dirty="0">
                <a:solidFill>
                  <a:srgbClr val="1F1F1F"/>
                </a:solidFill>
                <a:latin typeface="Trebuchet MS"/>
                <a:cs typeface="Trebuchet MS"/>
              </a:rPr>
              <a:t>вид</a:t>
            </a:r>
            <a:r>
              <a:rPr sz="3400" spc="-20" dirty="0">
                <a:solidFill>
                  <a:srgbClr val="1F1F1F"/>
                </a:solidFill>
                <a:latin typeface="Trebuchet MS"/>
                <a:cs typeface="Trebuchet MS"/>
              </a:rPr>
              <a:t>.</a:t>
            </a:r>
            <a:endParaRPr sz="3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55"/>
              </a:spcBef>
            </a:pPr>
            <a:endParaRPr sz="3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4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Съобрази</a:t>
            </a:r>
            <a:r>
              <a:rPr sz="3400" u="heavy" spc="-8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4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се</a:t>
            </a:r>
            <a:r>
              <a:rPr sz="3400" u="heavy" spc="-7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4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и</a:t>
            </a:r>
            <a:r>
              <a:rPr sz="3400" u="heavy" spc="-7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400" u="heavy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със</a:t>
            </a:r>
            <a:r>
              <a:rPr sz="3400" u="heavy" spc="-70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 </a:t>
            </a:r>
            <a:r>
              <a:rPr sz="3400" u="heavy" spc="-10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rebuchet MS"/>
                <a:cs typeface="Trebuchet MS"/>
              </a:rPr>
              <a:t>ситуацията:</a:t>
            </a:r>
            <a:endParaRPr sz="3400">
              <a:latin typeface="Trebuchet MS"/>
              <a:cs typeface="Trebuchet MS"/>
            </a:endParaRPr>
          </a:p>
          <a:p>
            <a:pPr marL="12700" marR="11499850">
              <a:lnSpc>
                <a:spcPct val="114999"/>
              </a:lnSpc>
            </a:pP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Къде</a:t>
            </a:r>
            <a:r>
              <a:rPr sz="34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отиваш</a:t>
            </a:r>
            <a:r>
              <a:rPr sz="34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4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среща?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400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каква</a:t>
            </a:r>
            <a:r>
              <a:rPr sz="3400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организация?</a:t>
            </a:r>
            <a:endParaRPr sz="3400">
              <a:latin typeface="Trebuchet MS"/>
              <a:cs typeface="Trebuchet MS"/>
            </a:endParaRPr>
          </a:p>
          <a:p>
            <a:pPr marL="12700" marR="10728325">
              <a:lnSpc>
                <a:spcPct val="114999"/>
              </a:lnSpc>
            </a:pP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4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какъв</a:t>
            </a:r>
            <a:r>
              <a:rPr sz="34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човек</a:t>
            </a:r>
            <a:r>
              <a:rPr sz="34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400" spc="-2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говориш?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400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каква</a:t>
            </a:r>
            <a:r>
              <a:rPr sz="3400" spc="-1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обстановка?</a:t>
            </a:r>
            <a:endParaRPr sz="3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3400">
              <a:latin typeface="Trebuchet MS"/>
              <a:cs typeface="Trebuchet MS"/>
            </a:endParaRPr>
          </a:p>
          <a:p>
            <a:pPr marL="12700" marR="586740">
              <a:lnSpc>
                <a:spcPct val="114999"/>
              </a:lnSpc>
            </a:pP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Без</a:t>
            </a:r>
            <a:r>
              <a:rPr sz="34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значение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дали</a:t>
            </a:r>
            <a:r>
              <a:rPr sz="34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срещаш</a:t>
            </a:r>
            <a:r>
              <a:rPr sz="34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клиент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4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отиваш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интервю</a:t>
            </a:r>
            <a:r>
              <a:rPr sz="34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4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работа,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облеклото</a:t>
            </a:r>
            <a:r>
              <a:rPr sz="34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4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следва</a:t>
            </a:r>
            <a:r>
              <a:rPr sz="34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4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4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относително</a:t>
            </a:r>
            <a:r>
              <a:rPr sz="34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равнопоставено</a:t>
            </a:r>
            <a:r>
              <a:rPr sz="34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4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4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25" dirty="0">
                <a:solidFill>
                  <a:srgbClr val="1F1F1F"/>
                </a:solidFill>
                <a:latin typeface="Trebuchet MS"/>
                <a:cs typeface="Trebuchet MS"/>
              </a:rPr>
              <a:t>на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предполагаемия</a:t>
            </a:r>
            <a:r>
              <a:rPr sz="34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ти</a:t>
            </a:r>
            <a:r>
              <a:rPr sz="3400" spc="-12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събеседник.</a:t>
            </a:r>
            <a:endParaRPr sz="3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3400">
              <a:latin typeface="Trebuchet MS"/>
              <a:cs typeface="Trebuchet MS"/>
            </a:endParaRPr>
          </a:p>
          <a:p>
            <a:pPr marL="12700" marR="328930">
              <a:lnSpc>
                <a:spcPct val="114999"/>
              </a:lnSpc>
              <a:spcBef>
                <a:spcPts val="5"/>
              </a:spcBef>
            </a:pP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Освен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облеклото,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останалите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важни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елементи</a:t>
            </a:r>
            <a:r>
              <a:rPr sz="34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външния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вид</a:t>
            </a:r>
            <a:r>
              <a:rPr sz="3400" spc="-9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4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прическа,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грим</a:t>
            </a:r>
            <a:r>
              <a:rPr sz="34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(за</a:t>
            </a:r>
            <a:r>
              <a:rPr sz="34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жените),</a:t>
            </a:r>
            <a:r>
              <a:rPr sz="34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бръснене</a:t>
            </a:r>
            <a:r>
              <a:rPr sz="34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(за</a:t>
            </a:r>
            <a:r>
              <a:rPr sz="34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мъжете)</a:t>
            </a:r>
            <a:r>
              <a:rPr sz="34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4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аксесоари.</a:t>
            </a:r>
            <a:r>
              <a:rPr sz="34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Приведи</a:t>
            </a:r>
            <a:r>
              <a:rPr sz="34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4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4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приветлив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външен</a:t>
            </a:r>
            <a:r>
              <a:rPr sz="34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вид,</a:t>
            </a:r>
            <a:r>
              <a:rPr sz="34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1F1F1F"/>
                </a:solidFill>
                <a:latin typeface="Trebuchet MS"/>
                <a:cs typeface="Trebuchet MS"/>
              </a:rPr>
              <a:t>без</a:t>
            </a:r>
            <a:r>
              <a:rPr sz="34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1F1F1F"/>
                </a:solidFill>
                <a:latin typeface="Trebuchet MS"/>
                <a:cs typeface="Trebuchet MS"/>
              </a:rPr>
              <a:t>крайности.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24" y="0"/>
            <a:ext cx="3433150" cy="29008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8475" y="0"/>
            <a:ext cx="3959524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82950" y="1960170"/>
            <a:ext cx="14193519" cy="749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165">
              <a:lnSpc>
                <a:spcPct val="100000"/>
              </a:lnSpc>
              <a:spcBef>
                <a:spcPts val="100"/>
              </a:spcBef>
            </a:pP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Още</a:t>
            </a:r>
            <a:r>
              <a:rPr sz="35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5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началото</a:t>
            </a:r>
            <a:r>
              <a:rPr sz="35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всеки</a:t>
            </a:r>
            <a:r>
              <a:rPr sz="35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нов</a:t>
            </a:r>
            <a:r>
              <a:rPr sz="35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контакт</a:t>
            </a:r>
            <a:r>
              <a:rPr sz="35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човек</a:t>
            </a:r>
            <a:r>
              <a:rPr sz="35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преценява</a:t>
            </a:r>
            <a:r>
              <a:rPr sz="35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отсрещната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страна.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Заплаха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ли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тя</a:t>
            </a:r>
            <a:r>
              <a:rPr sz="35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за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него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приятелски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ориентирана?</a:t>
            </a:r>
            <a:endParaRPr sz="3500">
              <a:latin typeface="Trebuchet MS"/>
              <a:cs typeface="Trebuchet MS"/>
            </a:endParaRPr>
          </a:p>
          <a:p>
            <a:pPr marL="12700" marR="1958339">
              <a:lnSpc>
                <a:spcPct val="100000"/>
              </a:lnSpc>
            </a:pP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5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35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бъде</a:t>
            </a:r>
            <a:r>
              <a:rPr sz="35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ли</a:t>
            </a:r>
            <a:r>
              <a:rPr sz="35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полезна</a:t>
            </a:r>
            <a:r>
              <a:rPr sz="35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с</a:t>
            </a:r>
            <a:r>
              <a:rPr sz="35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нещо</a:t>
            </a:r>
            <a:r>
              <a:rPr sz="35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5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ще</a:t>
            </a:r>
            <a:r>
              <a:rPr sz="35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3500" spc="-4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изгуби</a:t>
            </a:r>
            <a:r>
              <a:rPr sz="35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времето?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Харесва</a:t>
            </a:r>
            <a:r>
              <a:rPr sz="35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ли</a:t>
            </a:r>
            <a:r>
              <a:rPr sz="35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35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или</a:t>
            </a:r>
            <a:r>
              <a:rPr sz="35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не</a:t>
            </a:r>
            <a:r>
              <a:rPr sz="35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му</a:t>
            </a:r>
            <a:r>
              <a:rPr sz="3500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харесва?</a:t>
            </a:r>
            <a:endParaRPr sz="3500">
              <a:latin typeface="Trebuchet MS"/>
              <a:cs typeface="Trebuchet MS"/>
            </a:endParaRPr>
          </a:p>
          <a:p>
            <a:pPr marL="12700" marR="245745" algn="just">
              <a:lnSpc>
                <a:spcPct val="100000"/>
              </a:lnSpc>
            </a:pP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Това</a:t>
            </a:r>
            <a:r>
              <a:rPr sz="3500" spc="-1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са</a:t>
            </a:r>
            <a:r>
              <a:rPr sz="35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естествени</a:t>
            </a:r>
            <a:r>
              <a:rPr sz="35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подсъзнателни</a:t>
            </a:r>
            <a:r>
              <a:rPr sz="35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въпроси,</a:t>
            </a:r>
            <a:r>
              <a:rPr sz="35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които</a:t>
            </a:r>
            <a:r>
              <a:rPr sz="3500" spc="-11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намират</a:t>
            </a:r>
            <a:r>
              <a:rPr sz="3500" spc="-11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своите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отговори</a:t>
            </a:r>
            <a:r>
              <a:rPr sz="35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обикновено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в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първите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4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минути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контакта</a:t>
            </a:r>
            <a:r>
              <a:rPr sz="35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между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двама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души.</a:t>
            </a:r>
            <a:r>
              <a:rPr sz="35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А</a:t>
            </a:r>
            <a:r>
              <a:rPr sz="35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30" dirty="0">
                <a:solidFill>
                  <a:srgbClr val="1F1F1F"/>
                </a:solidFill>
                <a:latin typeface="Trebuchet MS"/>
                <a:cs typeface="Trebuchet MS"/>
              </a:rPr>
              <a:t>60-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65%</a:t>
            </a:r>
            <a:r>
              <a:rPr sz="35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от</a:t>
            </a:r>
            <a:r>
              <a:rPr sz="35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всички</a:t>
            </a:r>
            <a:r>
              <a:rPr sz="35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послания,</a:t>
            </a:r>
            <a:r>
              <a:rPr sz="35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които</a:t>
            </a:r>
            <a:r>
              <a:rPr sz="35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помагат</a:t>
            </a:r>
            <a:endParaRPr sz="3500">
              <a:latin typeface="Trebuchet MS"/>
              <a:cs typeface="Trebuchet MS"/>
            </a:endParaRPr>
          </a:p>
          <a:p>
            <a:pPr marL="12700" marR="5542915">
              <a:lnSpc>
                <a:spcPct val="100000"/>
              </a:lnSpc>
            </a:pP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човек</a:t>
            </a:r>
            <a:r>
              <a:rPr sz="35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5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си</a:t>
            </a:r>
            <a:r>
              <a:rPr sz="35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отговори</a:t>
            </a:r>
            <a:r>
              <a:rPr sz="35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4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тези</a:t>
            </a:r>
            <a:r>
              <a:rPr sz="3500" spc="-5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въпроси,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5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падат</a:t>
            </a:r>
            <a:r>
              <a:rPr sz="35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езика</a:t>
            </a:r>
            <a:r>
              <a:rPr sz="35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6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тялото.</a:t>
            </a: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Тялото</a:t>
            </a:r>
            <a:r>
              <a:rPr sz="35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излъчва</a:t>
            </a:r>
            <a:r>
              <a:rPr sz="35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знаци,</a:t>
            </a:r>
            <a:r>
              <a:rPr sz="35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които</a:t>
            </a:r>
            <a:r>
              <a:rPr sz="3500" spc="-7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се</a:t>
            </a:r>
            <a:r>
              <a:rPr sz="35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разделят</a:t>
            </a:r>
            <a:endParaRPr sz="3500">
              <a:latin typeface="Trebuchet MS"/>
              <a:cs typeface="Trebuchet MS"/>
            </a:endParaRPr>
          </a:p>
          <a:p>
            <a:pPr marL="12700" marR="4409440">
              <a:lnSpc>
                <a:spcPct val="100000"/>
              </a:lnSpc>
            </a:pP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четири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групи</a:t>
            </a:r>
            <a:r>
              <a:rPr sz="35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–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знаци</a:t>
            </a:r>
            <a:r>
              <a:rPr sz="35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главата,</a:t>
            </a:r>
            <a:r>
              <a:rPr sz="3500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ръцете,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торса</a:t>
            </a:r>
            <a:r>
              <a:rPr sz="35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и</a:t>
            </a:r>
            <a:r>
              <a:rPr sz="3500" spc="-3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на</a:t>
            </a:r>
            <a:r>
              <a:rPr sz="3500" spc="-3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краката.</a:t>
            </a:r>
            <a:endParaRPr sz="35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Ако</a:t>
            </a:r>
            <a:r>
              <a:rPr sz="35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искаш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да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оставяш</a:t>
            </a:r>
            <a:r>
              <a:rPr sz="35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благоприятно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първо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впечатление,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е</a:t>
            </a:r>
            <a:r>
              <a:rPr sz="3500" spc="-8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редно</a:t>
            </a:r>
            <a:r>
              <a:rPr sz="3500" spc="-8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25" dirty="0">
                <a:solidFill>
                  <a:srgbClr val="1F1F1F"/>
                </a:solidFill>
                <a:latin typeface="Trebuchet MS"/>
                <a:cs typeface="Trebuchet MS"/>
              </a:rPr>
              <a:t>да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познаваш</a:t>
            </a:r>
            <a:r>
              <a:rPr sz="3500" spc="-20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1F1F1F"/>
                </a:solidFill>
                <a:latin typeface="Trebuchet MS"/>
                <a:cs typeface="Trebuchet MS"/>
              </a:rPr>
              <a:t>основните</a:t>
            </a:r>
            <a:r>
              <a:rPr sz="3500" spc="-204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1F1F1F"/>
                </a:solidFill>
                <a:latin typeface="Trebuchet MS"/>
                <a:cs typeface="Trebuchet MS"/>
              </a:rPr>
              <a:t>знаци.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39800" y="542996"/>
            <a:ext cx="13378815" cy="1198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440"/>
              </a:lnSpc>
            </a:pPr>
            <a:r>
              <a:rPr sz="8800" dirty="0"/>
              <a:t>2.</a:t>
            </a:r>
            <a:r>
              <a:rPr sz="8800" spc="-40" dirty="0"/>
              <a:t> </a:t>
            </a:r>
            <a:r>
              <a:rPr sz="7700" dirty="0"/>
              <a:t>Овладей</a:t>
            </a:r>
            <a:r>
              <a:rPr sz="7700" spc="-40" dirty="0"/>
              <a:t> </a:t>
            </a:r>
            <a:r>
              <a:rPr sz="7700" dirty="0"/>
              <a:t>езика</a:t>
            </a:r>
            <a:r>
              <a:rPr sz="7700" spc="-40" dirty="0"/>
              <a:t> </a:t>
            </a:r>
            <a:r>
              <a:rPr sz="7700" dirty="0"/>
              <a:t>на</a:t>
            </a:r>
            <a:r>
              <a:rPr sz="7700" spc="-40" dirty="0"/>
              <a:t> </a:t>
            </a:r>
            <a:r>
              <a:rPr sz="7700" spc="-10" dirty="0"/>
              <a:t>тялото</a:t>
            </a:r>
            <a:endParaRPr sz="77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88675" y="5263250"/>
            <a:ext cx="5571824" cy="31350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2915</Words>
  <Application>Microsoft Office PowerPoint</Application>
  <PresentationFormat>Custom</PresentationFormat>
  <Paragraphs>183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Trebuchet MS</vt:lpstr>
      <vt:lpstr>Office Theme</vt:lpstr>
      <vt:lpstr>Атрактивна визия</vt:lpstr>
      <vt:lpstr>“Никога няма втори шанс да направиш първо впечатление”</vt:lpstr>
      <vt:lpstr>PowerPoint Presentation</vt:lpstr>
      <vt:lpstr>PowerPoint Presentation</vt:lpstr>
      <vt:lpstr>PowerPoint Presentation</vt:lpstr>
      <vt:lpstr>9 начина</vt:lpstr>
      <vt:lpstr>1.</vt:lpstr>
      <vt:lpstr>PowerPoint Presentation</vt:lpstr>
      <vt:lpstr>2. Овладей езика на тялото</vt:lpstr>
      <vt:lpstr>Най-важнотото е:</vt:lpstr>
      <vt:lpstr>PowerPoint Presentation</vt:lpstr>
      <vt:lpstr>PowerPoint Presentation</vt:lpstr>
      <vt:lpstr>PowerPoint Presentation</vt:lpstr>
      <vt:lpstr>Въпреки, че по-горе споменахме колко важно е да демонстрираш безупречен външен вид и да контролираш редица аспекти на езика на тялото си, това не значи, че трябва да си като робот и да загубиш изцяло своята индивидуалност.</vt:lpstr>
      <vt:lpstr>PowerPoint Presentation</vt:lpstr>
      <vt:lpstr>Фокусирай се върху събеседника</vt:lpstr>
      <vt:lpstr>PowerPoint Presentation</vt:lpstr>
      <vt:lpstr>PowerPoint Presentation</vt:lpstr>
      <vt:lpstr>6.</vt:lpstr>
      <vt:lpstr>PowerPoint Presentation</vt:lpstr>
      <vt:lpstr>7. Подготви се</vt:lpstr>
      <vt:lpstr>PowerPoint Presentation</vt:lpstr>
      <vt:lpstr>8.</vt:lpstr>
      <vt:lpstr>PowerPoint Presentation</vt:lpstr>
      <vt:lpstr>9. Обръщай се по име</vt:lpstr>
      <vt:lpstr>PowerPoint Presentation</vt:lpstr>
      <vt:lpstr>“За да бъдеш незаменим, трябва да бъдеш винаги различен.”</vt:lpstr>
      <vt:lpstr>По-атрактивна визия в 9</vt:lpstr>
      <vt:lpstr>PowerPoint Presentation</vt:lpstr>
      <vt:lpstr>PowerPoint Presentation</vt:lpstr>
      <vt:lpstr>Чорапи - Акцентът не е непременно облеклото или аксесоарите.</vt:lpstr>
      <vt:lpstr>Прическата - тя също може да се превърне в акцент.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Мъжките модни тенденции за 2024 г.: От “тихия лукс” до диктатурата на денима</vt:lpstr>
      <vt:lpstr>PowerPoint Presentation</vt:lpstr>
      <vt:lpstr>PowerPoint Presentation</vt:lpstr>
      <vt:lpstr>PowerPoint Presentation</vt:lpstr>
      <vt:lpstr>Стила на Готиния Дядо</vt:lpstr>
      <vt:lpstr>PowerPoint Presentation</vt:lpstr>
      <vt:lpstr>... и с модата тип "Медуза" Или по-точно - лъскаво и блестящо като повърхността на голяма медуза.</vt:lpstr>
      <vt:lpstr>PowerPoint Presentation</vt:lpstr>
      <vt:lpstr>PowerPoint Presentation</vt:lpstr>
      <vt:lpstr>PowerPoint Presentation</vt:lpstr>
      <vt:lpstr>УСПЕХ!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атрактивна визия</dc:title>
  <cp:lastModifiedBy>Aneliya Kaneva</cp:lastModifiedBy>
  <cp:revision>2</cp:revision>
  <dcterms:created xsi:type="dcterms:W3CDTF">2024-10-06T14:25:15Z</dcterms:created>
  <dcterms:modified xsi:type="dcterms:W3CDTF">2024-10-06T14:52:46Z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