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70" r:id="rId4"/>
    <p:sldId id="263" r:id="rId5"/>
    <p:sldId id="259" r:id="rId6"/>
    <p:sldId id="260" r:id="rId7"/>
    <p:sldId id="272" r:id="rId8"/>
    <p:sldId id="261" r:id="rId9"/>
    <p:sldId id="264" r:id="rId10"/>
    <p:sldId id="271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26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20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9/3/2022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9/3/2022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9/3/2022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lionsclubs.org/en/resources-for-members/presidential-awards-initiatives?utm_source=Eloqua&amp;utm_campaign=MTG_EN_IP%20Sheehan%20Message%20to%20New%20DGs_2022&amp;utm_medium=email&amp;elqTrackId=C9A937A3B1F8D64147C36B8716D85280&amp;elq=6b87c543d71e42c4a6f7eef71bb08ffd&amp;elqaid=25106&amp;elqat=1&amp;elqCampaignId=344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s://lionsclubs.app.box.com/s/slydbdtwv369w95wxufbk4hnr9um3lus/file/977263817481" TargetMode="Externa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lionsclubs.app.box.com/s/slydbdtwv369w95wxufbk4hnr9um3lus/file/97724997103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bg-BG" b="1" i="1" dirty="0" smtClean="0">
                <a:solidFill>
                  <a:srgbClr val="FFC000"/>
                </a:solidFill>
              </a:rPr>
              <a:t>Ние служим</a:t>
            </a:r>
            <a:r>
              <a:rPr lang="bg-BG" i="1" dirty="0" smtClean="0">
                <a:solidFill>
                  <a:srgbClr val="FFFF00"/>
                </a:solidFill>
              </a:rPr>
              <a:t/>
            </a:r>
            <a:br>
              <a:rPr lang="bg-BG" i="1" dirty="0" smtClean="0">
                <a:solidFill>
                  <a:srgbClr val="FFFF00"/>
                </a:solidFill>
              </a:rPr>
            </a:br>
            <a:r>
              <a:rPr lang="bg-BG" sz="4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заедно</a:t>
            </a:r>
            <a:r>
              <a:rPr lang="bg-BG" sz="40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bg-BG" sz="4000" dirty="0" smtClean="0"/>
              <a:t/>
            </a:r>
            <a:br>
              <a:rPr lang="bg-BG" sz="4000" dirty="0" smtClean="0"/>
            </a:br>
            <a:r>
              <a:rPr lang="bg-BG" b="1" i="1" dirty="0" smtClean="0">
                <a:solidFill>
                  <a:srgbClr val="002060"/>
                </a:solidFill>
              </a:rPr>
              <a:t>На вълната на приятелството</a:t>
            </a:r>
            <a:endParaRPr lang="bg-BG" b="1" i="1" dirty="0">
              <a:solidFill>
                <a:srgbClr val="002060"/>
              </a:solidFill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899191" y="3068960"/>
            <a:ext cx="7271111" cy="2592288"/>
          </a:xfrm>
        </p:spPr>
        <p:txBody>
          <a:bodyPr>
            <a:normAutofit/>
          </a:bodyPr>
          <a:lstStyle/>
          <a:p>
            <a:r>
              <a:rPr lang="bg-BG" sz="3600" b="1" i="1" dirty="0" smtClean="0"/>
              <a:t>2022 – 2023</a:t>
            </a:r>
          </a:p>
          <a:p>
            <a:r>
              <a:rPr lang="bg-BG" sz="3600" b="1" i="1" dirty="0" smtClean="0">
                <a:solidFill>
                  <a:srgbClr val="FFC000"/>
                </a:solidFill>
              </a:rPr>
              <a:t>ДУ   </a:t>
            </a:r>
            <a:r>
              <a:rPr lang="bg-BG" sz="3600" b="1" i="1" dirty="0" err="1" smtClean="0">
                <a:solidFill>
                  <a:srgbClr val="FFC000"/>
                </a:solidFill>
              </a:rPr>
              <a:t>Дорина</a:t>
            </a:r>
            <a:r>
              <a:rPr lang="bg-BG" sz="3600" b="1" i="1" dirty="0" smtClean="0">
                <a:solidFill>
                  <a:srgbClr val="FFC000"/>
                </a:solidFill>
              </a:rPr>
              <a:t>   Дечева</a:t>
            </a:r>
          </a:p>
          <a:p>
            <a:r>
              <a:rPr lang="bg-BG" sz="4000" b="1" i="1" dirty="0" err="1" smtClean="0">
                <a:solidFill>
                  <a:srgbClr val="002060"/>
                </a:solidFill>
              </a:rPr>
              <a:t>Дистрикт</a:t>
            </a:r>
            <a:r>
              <a:rPr lang="bg-BG" sz="4000" b="1" i="1" dirty="0" smtClean="0">
                <a:solidFill>
                  <a:srgbClr val="002060"/>
                </a:solidFill>
              </a:rPr>
              <a:t> 130 - България</a:t>
            </a:r>
            <a:endParaRPr lang="bg-BG" sz="4000" b="1" i="1" dirty="0">
              <a:solidFill>
                <a:srgbClr val="002060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446" y="395215"/>
            <a:ext cx="1255713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Няма налично описание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5215"/>
            <a:ext cx="1295318" cy="119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44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326169" y="2564904"/>
            <a:ext cx="8496945" cy="3528391"/>
          </a:xfrm>
        </p:spPr>
        <p:txBody>
          <a:bodyPr>
            <a:normAutofit fontScale="92500"/>
          </a:bodyPr>
          <a:lstStyle/>
          <a:p>
            <a:r>
              <a:rPr lang="bg-BG" dirty="0" smtClean="0"/>
              <a:t>Членство - </a:t>
            </a:r>
            <a:r>
              <a:rPr lang="bg-BG" dirty="0"/>
              <a:t>„На вълната на приятелството</a:t>
            </a:r>
            <a:r>
              <a:rPr lang="bg-BG" dirty="0" smtClean="0"/>
              <a:t>“ - да поддържаме в приятелство и активност настоящите членове, да привличаме нови приятели в </a:t>
            </a:r>
            <a:r>
              <a:rPr lang="bg-BG" dirty="0" err="1" smtClean="0"/>
              <a:t>Лайънс</a:t>
            </a:r>
            <a:r>
              <a:rPr lang="bg-BG" dirty="0" smtClean="0"/>
              <a:t> движението;</a:t>
            </a:r>
          </a:p>
          <a:p>
            <a:endParaRPr lang="bg-BG" dirty="0" smtClean="0"/>
          </a:p>
          <a:p>
            <a:r>
              <a:rPr lang="bg-BG" dirty="0" smtClean="0"/>
              <a:t>Лидерство – RLLI, обучение на зонални </a:t>
            </a:r>
            <a:r>
              <a:rPr lang="bg-BG" dirty="0"/>
              <a:t>и регионални </a:t>
            </a:r>
            <a:r>
              <a:rPr lang="bg-BG" dirty="0" smtClean="0"/>
              <a:t>лидери, </a:t>
            </a:r>
            <a:r>
              <a:rPr lang="bg-BG" dirty="0"/>
              <a:t>о</a:t>
            </a:r>
            <a:r>
              <a:rPr lang="bg-BG" dirty="0" smtClean="0"/>
              <a:t>нлайн </a:t>
            </a:r>
            <a:r>
              <a:rPr lang="bg-BG" dirty="0"/>
              <a:t>семинар за запознаване с платформата </a:t>
            </a:r>
            <a:r>
              <a:rPr lang="en-US" dirty="0" err="1" smtClean="0"/>
              <a:t>MyLion</a:t>
            </a:r>
            <a:r>
              <a:rPr lang="bg-BG" dirty="0" smtClean="0"/>
              <a:t>, </a:t>
            </a:r>
            <a:r>
              <a:rPr lang="bg-BG" dirty="0"/>
              <a:t>New </a:t>
            </a:r>
            <a:r>
              <a:rPr lang="bg-BG" dirty="0" err="1"/>
              <a:t>Voices</a:t>
            </a:r>
            <a:r>
              <a:rPr lang="bg-BG" dirty="0"/>
              <a:t> </a:t>
            </a:r>
            <a:r>
              <a:rPr lang="bg-BG" dirty="0" smtClean="0"/>
              <a:t>семинари;</a:t>
            </a:r>
          </a:p>
          <a:p>
            <a:pPr marL="0" indent="0">
              <a:buNone/>
            </a:pPr>
            <a:endParaRPr lang="bg-BG" dirty="0" smtClean="0"/>
          </a:p>
          <a:p>
            <a:r>
              <a:rPr lang="bg-BG" dirty="0" smtClean="0"/>
              <a:t>Маркетинг – </a:t>
            </a:r>
            <a:r>
              <a:rPr lang="en-US" dirty="0" smtClean="0"/>
              <a:t>FB, Instagram,</a:t>
            </a:r>
            <a:r>
              <a:rPr lang="bg-BG" dirty="0" smtClean="0"/>
              <a:t> сайтове, местни радия и </a:t>
            </a:r>
            <a:r>
              <a:rPr lang="bg-BG" dirty="0" err="1" smtClean="0"/>
              <a:t>телевиии</a:t>
            </a:r>
            <a:endParaRPr lang="bg-BG" dirty="0" smtClean="0"/>
          </a:p>
          <a:p>
            <a:pPr marL="0" indent="0">
              <a:buNone/>
            </a:pPr>
            <a:endParaRPr lang="bg-BG" dirty="0" smtClean="0"/>
          </a:p>
          <a:p>
            <a:endParaRPr lang="bg-BG" dirty="0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5434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73E87"/>
                </a:solidFill>
                <a:ea typeface="+mn-ea"/>
                <a:cs typeface="+mn-cs"/>
              </a:rPr>
              <a:t>Членство, лидерство, </a:t>
            </a:r>
            <a:br>
              <a:rPr lang="ru-RU" sz="3600" b="1" dirty="0" smtClean="0">
                <a:solidFill>
                  <a:srgbClr val="073E87"/>
                </a:solidFill>
                <a:ea typeface="+mn-ea"/>
                <a:cs typeface="+mn-cs"/>
              </a:rPr>
            </a:br>
            <a:r>
              <a:rPr lang="ru-RU" sz="3600" b="1" dirty="0" smtClean="0">
                <a:solidFill>
                  <a:srgbClr val="073E87"/>
                </a:solidFill>
                <a:ea typeface="+mn-ea"/>
                <a:cs typeface="+mn-cs"/>
              </a:rPr>
              <a:t>маркетинг</a:t>
            </a:r>
            <a:r>
              <a:rPr lang="ru-RU" dirty="0"/>
              <a:t/>
            </a:r>
            <a:br>
              <a:rPr lang="ru-RU" dirty="0"/>
            </a:br>
            <a:endParaRPr lang="bg-BG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446" y="395215"/>
            <a:ext cx="1255713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Няма налично описание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46" y="395215"/>
            <a:ext cx="1366416" cy="126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63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54344"/>
          </a:xfrm>
        </p:spPr>
        <p:txBody>
          <a:bodyPr>
            <a:normAutofit fontScale="90000"/>
          </a:bodyPr>
          <a:lstStyle/>
          <a:p>
            <a:r>
              <a:rPr lang="bg-BG" sz="3600" b="1" dirty="0" smtClean="0">
                <a:solidFill>
                  <a:srgbClr val="073E87"/>
                </a:solidFill>
                <a:ea typeface="+mn-ea"/>
                <a:cs typeface="+mn-cs"/>
              </a:rPr>
              <a:t> Екип Нови гласове </a:t>
            </a:r>
            <a:r>
              <a:rPr lang="bg-BG" sz="3600" b="1" dirty="0" err="1" smtClean="0">
                <a:solidFill>
                  <a:srgbClr val="073E87"/>
                </a:solidFill>
                <a:ea typeface="+mn-ea"/>
                <a:cs typeface="+mn-cs"/>
              </a:rPr>
              <a:t>Дистрикт</a:t>
            </a:r>
            <a:r>
              <a:rPr lang="bg-BG" sz="3600" b="1" dirty="0" smtClean="0">
                <a:solidFill>
                  <a:srgbClr val="073E87"/>
                </a:solidFill>
                <a:ea typeface="+mn-ea"/>
                <a:cs typeface="+mn-cs"/>
              </a:rPr>
              <a:t> 130</a:t>
            </a:r>
            <a:br>
              <a:rPr lang="bg-BG" sz="3600" b="1" dirty="0" smtClean="0">
                <a:solidFill>
                  <a:srgbClr val="073E87"/>
                </a:solidFill>
                <a:ea typeface="+mn-ea"/>
                <a:cs typeface="+mn-cs"/>
              </a:rPr>
            </a:br>
            <a:r>
              <a:rPr lang="en-US" sz="3600" b="1" dirty="0" smtClean="0">
                <a:solidFill>
                  <a:srgbClr val="073E87"/>
                </a:solidFill>
                <a:ea typeface="+mn-ea"/>
                <a:cs typeface="+mn-cs"/>
              </a:rPr>
              <a:t>New </a:t>
            </a:r>
            <a:r>
              <a:rPr lang="en-US" sz="3600" b="1" dirty="0">
                <a:solidFill>
                  <a:srgbClr val="073E87"/>
                </a:solidFill>
                <a:ea typeface="+mn-ea"/>
                <a:cs typeface="+mn-cs"/>
              </a:rPr>
              <a:t>Voices 2022/2023</a:t>
            </a:r>
            <a:r>
              <a:rPr lang="ru-RU" dirty="0"/>
              <a:t/>
            </a:r>
            <a:br>
              <a:rPr lang="ru-RU" dirty="0"/>
            </a:br>
            <a:endParaRPr lang="bg-BG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446" y="395215"/>
            <a:ext cx="1255713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Няма налично описание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46" y="395215"/>
            <a:ext cx="1366416" cy="126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46" y="3573016"/>
            <a:ext cx="8632779" cy="170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New Voices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02005"/>
            <a:ext cx="2888470" cy="144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98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323546" y="2780928"/>
            <a:ext cx="4896526" cy="3528391"/>
          </a:xfrm>
        </p:spPr>
        <p:txBody>
          <a:bodyPr>
            <a:normAutofit fontScale="92500" lnSpcReduction="10000"/>
          </a:bodyPr>
          <a:lstStyle/>
          <a:p>
            <a:r>
              <a:rPr lang="bg-BG" dirty="0"/>
              <a:t>Представителство в екипа </a:t>
            </a:r>
            <a:r>
              <a:rPr lang="bg-BG" dirty="0" smtClean="0"/>
              <a:t>на New </a:t>
            </a:r>
            <a:r>
              <a:rPr lang="bg-BG" dirty="0" err="1"/>
              <a:t>Voices</a:t>
            </a:r>
            <a:r>
              <a:rPr lang="bg-BG" dirty="0"/>
              <a:t> към GAT Европа </a:t>
            </a:r>
            <a:r>
              <a:rPr lang="bg-BG" dirty="0" smtClean="0"/>
              <a:t>– Александра </a:t>
            </a:r>
            <a:r>
              <a:rPr lang="bg-BG" dirty="0" err="1" smtClean="0"/>
              <a:t>Атмаджова</a:t>
            </a:r>
            <a:r>
              <a:rPr lang="bg-BG" dirty="0"/>
              <a:t> </a:t>
            </a:r>
            <a:r>
              <a:rPr lang="bg-BG" dirty="0" smtClean="0"/>
              <a:t>– президент на Клон Пазарджик Тракия</a:t>
            </a:r>
          </a:p>
          <a:p>
            <a:endParaRPr lang="bg-BG" dirty="0"/>
          </a:p>
          <a:p>
            <a:pPr marL="0" indent="0">
              <a:buNone/>
            </a:pPr>
            <a:endParaRPr lang="bg-BG" dirty="0" smtClean="0"/>
          </a:p>
          <a:p>
            <a:pPr lvl="0"/>
            <a:r>
              <a:rPr lang="bg-BG" dirty="0"/>
              <a:t>Представителство в екипа на </a:t>
            </a:r>
            <a:r>
              <a:rPr lang="en-US" dirty="0"/>
              <a:t>GAT</a:t>
            </a:r>
            <a:r>
              <a:rPr lang="bg-BG" dirty="0"/>
              <a:t> за зона 4С на </a:t>
            </a:r>
            <a:r>
              <a:rPr lang="bg-BG" dirty="0" err="1"/>
              <a:t>конституционална</a:t>
            </a:r>
            <a:r>
              <a:rPr lang="bg-BG" dirty="0"/>
              <a:t> зона СА4 Европа – ПДУ Анелия Кънева</a:t>
            </a:r>
          </a:p>
          <a:p>
            <a:endParaRPr lang="bg-BG" dirty="0" smtClean="0"/>
          </a:p>
          <a:p>
            <a:endParaRPr lang="bg-BG" dirty="0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54344"/>
          </a:xfrm>
        </p:spPr>
        <p:txBody>
          <a:bodyPr>
            <a:normAutofit fontScale="90000"/>
          </a:bodyPr>
          <a:lstStyle/>
          <a:p>
            <a:r>
              <a:rPr lang="bg-BG" sz="3600" b="1" dirty="0" smtClean="0">
                <a:solidFill>
                  <a:srgbClr val="073E87"/>
                </a:solidFill>
                <a:ea typeface="+mn-ea"/>
                <a:cs typeface="+mn-cs"/>
              </a:rPr>
              <a:t>  Представителство</a:t>
            </a:r>
            <a:r>
              <a:rPr lang="bg-BG" sz="3200" dirty="0" smtClean="0"/>
              <a:t> </a:t>
            </a:r>
            <a:r>
              <a:rPr lang="bg-BG" sz="3600" b="1" dirty="0">
                <a:solidFill>
                  <a:srgbClr val="073E87"/>
                </a:solidFill>
                <a:ea typeface="+mn-ea"/>
                <a:cs typeface="+mn-cs"/>
              </a:rPr>
              <a:t>на България в</a:t>
            </a:r>
            <a:br>
              <a:rPr lang="bg-BG" sz="3600" b="1" dirty="0">
                <a:solidFill>
                  <a:srgbClr val="073E87"/>
                </a:solidFill>
                <a:ea typeface="+mn-ea"/>
                <a:cs typeface="+mn-cs"/>
              </a:rPr>
            </a:br>
            <a:r>
              <a:rPr lang="en-US" sz="3600" b="1" dirty="0" smtClean="0">
                <a:solidFill>
                  <a:srgbClr val="073E87"/>
                </a:solidFill>
                <a:ea typeface="+mn-ea"/>
                <a:cs typeface="+mn-cs"/>
              </a:rPr>
              <a:t>GAT  </a:t>
            </a:r>
            <a:r>
              <a:rPr lang="bg-BG" sz="3600" b="1" dirty="0" smtClean="0">
                <a:solidFill>
                  <a:srgbClr val="073E87"/>
                </a:solidFill>
                <a:ea typeface="+mn-ea"/>
                <a:cs typeface="+mn-cs"/>
              </a:rPr>
              <a:t>Европа</a:t>
            </a:r>
            <a:r>
              <a:rPr lang="ru-RU" dirty="0"/>
              <a:t/>
            </a:r>
            <a:br>
              <a:rPr lang="ru-RU" dirty="0"/>
            </a:br>
            <a:endParaRPr lang="bg-BG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446" y="395215"/>
            <a:ext cx="1255713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Няма налично описание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46" y="395215"/>
            <a:ext cx="1366416" cy="126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925" y="4725144"/>
            <a:ext cx="2534535" cy="194421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Може да бъде изображение с 5 души, изправени хора и текст, който гласи 'ម New Voices New Voices New Voices'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914" y="2719610"/>
            <a:ext cx="2482023" cy="186151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27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323546" y="2564904"/>
            <a:ext cx="8496945" cy="3528391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bg-BG" dirty="0"/>
              <a:t>Е</a:t>
            </a:r>
            <a:r>
              <a:rPr lang="bg-BG" dirty="0" smtClean="0"/>
              <a:t>кип </a:t>
            </a:r>
            <a:r>
              <a:rPr lang="bg-BG" dirty="0"/>
              <a:t>по организацията и изпълнението на </a:t>
            </a:r>
            <a:r>
              <a:rPr lang="bg-BG" dirty="0" smtClean="0"/>
              <a:t>дейностите по побратимяването:</a:t>
            </a:r>
          </a:p>
          <a:p>
            <a:pPr marL="0" lvl="0" indent="0" algn="ctr">
              <a:buNone/>
            </a:pPr>
            <a:endParaRPr lang="bg-BG" dirty="0" smtClean="0"/>
          </a:p>
          <a:p>
            <a:pPr lvl="0"/>
            <a:r>
              <a:rPr lang="bg-BG" dirty="0" smtClean="0"/>
              <a:t>Първи ВДУ </a:t>
            </a:r>
            <a:r>
              <a:rPr lang="bg-BG" dirty="0" err="1" smtClean="0"/>
              <a:t>Цвети</a:t>
            </a:r>
            <a:r>
              <a:rPr lang="bg-BG" dirty="0" smtClean="0"/>
              <a:t> Шопова – </a:t>
            </a:r>
          </a:p>
          <a:p>
            <a:pPr marL="0" lvl="0" indent="0">
              <a:buNone/>
            </a:pPr>
            <a:r>
              <a:rPr lang="bg-BG" dirty="0" smtClean="0"/>
              <a:t>ЛК Пазарджик Тракия</a:t>
            </a:r>
          </a:p>
          <a:p>
            <a:pPr marL="0" lvl="0" indent="0">
              <a:buNone/>
            </a:pPr>
            <a:endParaRPr lang="bg-BG" dirty="0" smtClean="0"/>
          </a:p>
          <a:p>
            <a:pPr lvl="0"/>
            <a:r>
              <a:rPr lang="bg-BG" dirty="0" smtClean="0"/>
              <a:t>Петя Симеонова – </a:t>
            </a:r>
          </a:p>
          <a:p>
            <a:pPr marL="0" lvl="0" indent="0">
              <a:buNone/>
            </a:pPr>
            <a:r>
              <a:rPr lang="bg-BG" dirty="0" smtClean="0"/>
              <a:t>ЛК Варна Академика</a:t>
            </a:r>
            <a:endParaRPr lang="bg-BG" dirty="0"/>
          </a:p>
          <a:p>
            <a:endParaRPr lang="bg-BG" dirty="0" smtClean="0"/>
          </a:p>
          <a:p>
            <a:endParaRPr lang="bg-BG" dirty="0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54344"/>
          </a:xfrm>
        </p:spPr>
        <p:txBody>
          <a:bodyPr>
            <a:noAutofit/>
          </a:bodyPr>
          <a:lstStyle/>
          <a:p>
            <a:r>
              <a:rPr lang="bg-BG" sz="3200" b="1" dirty="0">
                <a:solidFill>
                  <a:srgbClr val="073E87"/>
                </a:solidFill>
                <a:ea typeface="+mn-ea"/>
                <a:cs typeface="+mn-cs"/>
              </a:rPr>
              <a:t>Побратимяване с </a:t>
            </a:r>
            <a:r>
              <a:rPr lang="bg-BG" sz="3200" b="1" dirty="0" err="1">
                <a:solidFill>
                  <a:srgbClr val="073E87"/>
                </a:solidFill>
                <a:ea typeface="+mn-ea"/>
                <a:cs typeface="+mn-cs"/>
              </a:rPr>
              <a:t>Дистрикт</a:t>
            </a:r>
            <a:r>
              <a:rPr lang="bg-BG" sz="3200" b="1" dirty="0">
                <a:solidFill>
                  <a:srgbClr val="073E87"/>
                </a:solidFill>
                <a:ea typeface="+mn-ea"/>
                <a:cs typeface="+mn-cs"/>
              </a:rPr>
              <a:t> 117</a:t>
            </a:r>
            <a:r>
              <a:rPr lang="en-US" sz="3200" b="1" dirty="0">
                <a:solidFill>
                  <a:srgbClr val="073E87"/>
                </a:solidFill>
                <a:ea typeface="+mn-ea"/>
                <a:cs typeface="+mn-cs"/>
              </a:rPr>
              <a:t>B</a:t>
            </a:r>
            <a:r>
              <a:rPr lang="bg-BG" sz="3200" b="1" dirty="0">
                <a:solidFill>
                  <a:srgbClr val="073E87"/>
                </a:solidFill>
                <a:ea typeface="+mn-ea"/>
                <a:cs typeface="+mn-cs"/>
              </a:rPr>
              <a:t/>
            </a:r>
            <a:br>
              <a:rPr lang="bg-BG" sz="3200" b="1" dirty="0">
                <a:solidFill>
                  <a:srgbClr val="073E87"/>
                </a:solidFill>
                <a:ea typeface="+mn-ea"/>
                <a:cs typeface="+mn-cs"/>
              </a:rPr>
            </a:br>
            <a:r>
              <a:rPr lang="en-US" sz="3200" b="1" dirty="0">
                <a:solidFill>
                  <a:srgbClr val="073E87"/>
                </a:solidFill>
                <a:ea typeface="+mn-ea"/>
                <a:cs typeface="+mn-cs"/>
              </a:rPr>
              <a:t> </a:t>
            </a:r>
            <a:r>
              <a:rPr lang="bg-BG" sz="3200" b="1" dirty="0">
                <a:solidFill>
                  <a:srgbClr val="073E87"/>
                </a:solidFill>
                <a:ea typeface="+mn-ea"/>
                <a:cs typeface="+mn-cs"/>
              </a:rPr>
              <a:t>Северна Гърция - Кипър </a:t>
            </a:r>
            <a:r>
              <a:rPr lang="ru-RU" sz="3200" b="1" dirty="0">
                <a:solidFill>
                  <a:srgbClr val="073E87"/>
                </a:solidFill>
                <a:ea typeface="+mn-ea"/>
                <a:cs typeface="+mn-cs"/>
              </a:rPr>
              <a:t/>
            </a:r>
            <a:br>
              <a:rPr lang="ru-RU" sz="3200" b="1" dirty="0">
                <a:solidFill>
                  <a:srgbClr val="073E87"/>
                </a:solidFill>
                <a:ea typeface="+mn-ea"/>
                <a:cs typeface="+mn-cs"/>
              </a:rPr>
            </a:br>
            <a:endParaRPr lang="bg-BG" sz="3200" b="1" dirty="0">
              <a:solidFill>
                <a:srgbClr val="073E87"/>
              </a:solidFill>
              <a:ea typeface="+mn-ea"/>
              <a:cs typeface="+mn-cs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446" y="395215"/>
            <a:ext cx="1255713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Няма налично описание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46" y="395215"/>
            <a:ext cx="1366416" cy="126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343" y="4653136"/>
            <a:ext cx="1736840" cy="204279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01008"/>
            <a:ext cx="1712947" cy="204279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97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323546" y="2276872"/>
            <a:ext cx="8496945" cy="4257355"/>
          </a:xfrm>
        </p:spPr>
        <p:txBody>
          <a:bodyPr>
            <a:normAutofit/>
          </a:bodyPr>
          <a:lstStyle/>
          <a:p>
            <a:r>
              <a:rPr lang="bg-BG" dirty="0"/>
              <a:t>в</a:t>
            </a:r>
            <a:r>
              <a:rPr lang="bg-BG" dirty="0" smtClean="0"/>
              <a:t> изпълнение на целите на </a:t>
            </a:r>
            <a:r>
              <a:rPr lang="bg-BG" dirty="0" err="1" smtClean="0"/>
              <a:t>дистрикта</a:t>
            </a:r>
            <a:r>
              <a:rPr lang="bg-BG" dirty="0"/>
              <a:t>,</a:t>
            </a:r>
            <a:endParaRPr lang="bg-BG" dirty="0" smtClean="0"/>
          </a:p>
          <a:p>
            <a:r>
              <a:rPr lang="bg-BG" dirty="0"/>
              <a:t>з</a:t>
            </a:r>
            <a:r>
              <a:rPr lang="bg-BG" dirty="0" smtClean="0"/>
              <a:t>а заздравяване и</a:t>
            </a:r>
            <a:r>
              <a:rPr lang="bg-BG" dirty="0"/>
              <a:t> </a:t>
            </a:r>
            <a:r>
              <a:rPr lang="bg-BG" dirty="0" smtClean="0"/>
              <a:t>разширяване на </a:t>
            </a:r>
            <a:r>
              <a:rPr lang="bg-BG" dirty="0" err="1" smtClean="0"/>
              <a:t>Лайънс</a:t>
            </a:r>
            <a:r>
              <a:rPr lang="bg-BG" dirty="0" smtClean="0"/>
              <a:t> движението в България, </a:t>
            </a:r>
          </a:p>
          <a:p>
            <a:r>
              <a:rPr lang="bg-BG" dirty="0" smtClean="0"/>
              <a:t>за да сме удовлетворени от това, което правим:</a:t>
            </a:r>
          </a:p>
          <a:p>
            <a:r>
              <a:rPr lang="bg-BG" dirty="0" smtClean="0"/>
              <a:t>Награди за успехите на клубовете, активните клубни членове и ръководства! Награди и от </a:t>
            </a:r>
            <a:r>
              <a:rPr lang="en-US" dirty="0" smtClean="0">
                <a:hlinkClick r:id="rId2"/>
              </a:rPr>
              <a:t>IP Brian Sheehan</a:t>
            </a:r>
            <a:r>
              <a:rPr lang="en-US" dirty="0" smtClean="0"/>
              <a:t>!</a:t>
            </a:r>
            <a:endParaRPr lang="bg-BG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i="1" dirty="0" smtClean="0"/>
              <a:t>                 </a:t>
            </a:r>
            <a:r>
              <a:rPr lang="en-US" b="1" i="1" dirty="0" err="1" smtClean="0"/>
              <a:t>Togetner</a:t>
            </a:r>
            <a:r>
              <a:rPr lang="en-US" b="1" i="1" dirty="0" smtClean="0"/>
              <a:t> We Can </a:t>
            </a:r>
            <a:endParaRPr lang="bg-BG" b="1" i="1" dirty="0" smtClean="0"/>
          </a:p>
          <a:p>
            <a:pPr marL="0" indent="0">
              <a:buNone/>
            </a:pPr>
            <a:r>
              <a:rPr lang="en-US" dirty="0" smtClean="0"/>
              <a:t>                                                                            </a:t>
            </a:r>
            <a:r>
              <a:rPr lang="en-US" b="1" i="1" dirty="0" smtClean="0"/>
              <a:t>Together </a:t>
            </a:r>
            <a:r>
              <a:rPr lang="en-US" b="1" i="1" dirty="0"/>
              <a:t>W</a:t>
            </a:r>
            <a:r>
              <a:rPr lang="en-US" b="1" i="1" dirty="0" smtClean="0"/>
              <a:t>e Will</a:t>
            </a:r>
            <a:endParaRPr lang="bg-BG" b="1" i="1" dirty="0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456420" y="692696"/>
            <a:ext cx="8229600" cy="1224135"/>
          </a:xfrm>
        </p:spPr>
        <p:txBody>
          <a:bodyPr>
            <a:noAutofit/>
          </a:bodyPr>
          <a:lstStyle/>
          <a:p>
            <a:r>
              <a:rPr lang="bg-BG" sz="2400" b="1" dirty="0" smtClean="0">
                <a:solidFill>
                  <a:srgbClr val="073E87"/>
                </a:solidFill>
                <a:ea typeface="+mn-ea"/>
                <a:cs typeface="+mn-cs"/>
              </a:rPr>
              <a:t>През новата </a:t>
            </a:r>
            <a:r>
              <a:rPr lang="bg-BG" sz="2400" b="1" dirty="0" err="1" smtClean="0">
                <a:solidFill>
                  <a:srgbClr val="073E87"/>
                </a:solidFill>
                <a:ea typeface="+mn-ea"/>
                <a:cs typeface="+mn-cs"/>
              </a:rPr>
              <a:t>Лайънс</a:t>
            </a:r>
            <a:r>
              <a:rPr lang="bg-BG" sz="2400" b="1" dirty="0" smtClean="0">
                <a:solidFill>
                  <a:srgbClr val="073E87"/>
                </a:solidFill>
                <a:ea typeface="+mn-ea"/>
                <a:cs typeface="+mn-cs"/>
              </a:rPr>
              <a:t> година сме заедно</a:t>
            </a:r>
            <a:r>
              <a:rPr lang="bg-BG" sz="3200" b="1" dirty="0" smtClean="0">
                <a:solidFill>
                  <a:srgbClr val="073E87"/>
                </a:solidFill>
                <a:ea typeface="+mn-ea"/>
                <a:cs typeface="+mn-cs"/>
              </a:rPr>
              <a:t/>
            </a:r>
            <a:br>
              <a:rPr lang="bg-BG" sz="3200" b="1" dirty="0" smtClean="0">
                <a:solidFill>
                  <a:srgbClr val="073E87"/>
                </a:solidFill>
                <a:ea typeface="+mn-ea"/>
                <a:cs typeface="+mn-cs"/>
              </a:rPr>
            </a:br>
            <a:r>
              <a:rPr lang="bg-BG" sz="3200" b="1" i="1" dirty="0" smtClean="0">
                <a:solidFill>
                  <a:srgbClr val="073E87"/>
                </a:solidFill>
                <a:ea typeface="+mn-ea"/>
                <a:cs typeface="+mn-cs"/>
              </a:rPr>
              <a:t>На вълната на приятелството!</a:t>
            </a:r>
            <a:r>
              <a:rPr lang="ru-RU" sz="3200" b="1" i="1" dirty="0">
                <a:solidFill>
                  <a:srgbClr val="073E87"/>
                </a:solidFill>
                <a:ea typeface="+mn-ea"/>
                <a:cs typeface="+mn-cs"/>
              </a:rPr>
              <a:t/>
            </a:r>
            <a:br>
              <a:rPr lang="ru-RU" sz="3200" b="1" i="1" dirty="0">
                <a:solidFill>
                  <a:srgbClr val="073E87"/>
                </a:solidFill>
                <a:ea typeface="+mn-ea"/>
                <a:cs typeface="+mn-cs"/>
              </a:rPr>
            </a:br>
            <a:endParaRPr lang="bg-BG" sz="3200" b="1" i="1" dirty="0">
              <a:solidFill>
                <a:srgbClr val="073E87"/>
              </a:solidFill>
              <a:ea typeface="+mn-ea"/>
              <a:cs typeface="+mn-cs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446" y="395215"/>
            <a:ext cx="1255713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Няма налично описание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46" y="395215"/>
            <a:ext cx="1366416" cy="126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345" y="4912729"/>
            <a:ext cx="1729751" cy="1621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71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872067" y="2852936"/>
            <a:ext cx="7408333" cy="381642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2800" dirty="0" smtClean="0">
                <a:hlinkClick r:id="rId2"/>
              </a:rPr>
              <a:t>Brian Sheehan</a:t>
            </a:r>
            <a:r>
              <a:rPr lang="bg-BG" sz="2800" dirty="0" smtClean="0">
                <a:hlinkClick r:id="rId2"/>
              </a:rPr>
              <a:t> </a:t>
            </a:r>
            <a:endParaRPr lang="bg-BG" sz="2800" dirty="0" smtClean="0"/>
          </a:p>
          <a:p>
            <a:pPr marL="0" indent="0" algn="ctr">
              <a:buNone/>
            </a:pPr>
            <a:r>
              <a:rPr lang="en-US" sz="4000" b="1" i="1" dirty="0" smtClean="0"/>
              <a:t>Together </a:t>
            </a:r>
            <a:r>
              <a:rPr lang="en-US" sz="4000" b="1" i="1" dirty="0"/>
              <a:t>W</a:t>
            </a:r>
            <a:r>
              <a:rPr lang="en-US" sz="4000" b="1" i="1" dirty="0" smtClean="0"/>
              <a:t>e </a:t>
            </a:r>
            <a:r>
              <a:rPr lang="en-US" sz="4000" b="1" i="1" dirty="0"/>
              <a:t>C</a:t>
            </a:r>
            <a:r>
              <a:rPr lang="en-US" sz="4000" b="1" i="1" dirty="0" smtClean="0"/>
              <a:t>an</a:t>
            </a:r>
            <a:endParaRPr lang="bg-BG" sz="4000" b="1" i="1" dirty="0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bg-BG" sz="2800" dirty="0" smtClean="0">
                <a:solidFill>
                  <a:srgbClr val="073E87"/>
                </a:solidFill>
                <a:ea typeface="+mn-ea"/>
                <a:cs typeface="+mn-cs"/>
              </a:rPr>
              <a:t/>
            </a:r>
            <a:br>
              <a:rPr lang="bg-BG" sz="2800" dirty="0" smtClean="0">
                <a:solidFill>
                  <a:srgbClr val="073E87"/>
                </a:solidFill>
                <a:ea typeface="+mn-ea"/>
                <a:cs typeface="+mn-cs"/>
              </a:rPr>
            </a:br>
            <a:r>
              <a:rPr lang="bg-BG" sz="2800" dirty="0" smtClean="0">
                <a:solidFill>
                  <a:srgbClr val="073E87"/>
                </a:solidFill>
                <a:ea typeface="+mn-ea"/>
                <a:cs typeface="+mn-cs"/>
              </a:rPr>
              <a:t/>
            </a:r>
            <a:br>
              <a:rPr lang="bg-BG" sz="2800" dirty="0" smtClean="0">
                <a:solidFill>
                  <a:srgbClr val="073E87"/>
                </a:solidFill>
                <a:ea typeface="+mn-ea"/>
                <a:cs typeface="+mn-cs"/>
              </a:rPr>
            </a:br>
            <a:r>
              <a:rPr lang="bg-BG" sz="3600" b="1" dirty="0" smtClean="0">
                <a:solidFill>
                  <a:srgbClr val="073E87"/>
                </a:solidFill>
                <a:ea typeface="+mn-ea"/>
                <a:cs typeface="+mn-cs"/>
              </a:rPr>
              <a:t>Международен </a:t>
            </a:r>
            <a:r>
              <a:rPr lang="bg-BG" sz="3600" b="1" dirty="0">
                <a:solidFill>
                  <a:srgbClr val="073E87"/>
                </a:solidFill>
                <a:ea typeface="+mn-ea"/>
                <a:cs typeface="+mn-cs"/>
              </a:rPr>
              <a:t>президент </a:t>
            </a:r>
            <a:r>
              <a:rPr lang="bg-BG" sz="3100" b="1" dirty="0" smtClean="0">
                <a:solidFill>
                  <a:srgbClr val="073E87"/>
                </a:solidFill>
                <a:ea typeface="+mn-ea"/>
                <a:cs typeface="+mn-cs"/>
              </a:rPr>
              <a:t/>
            </a:r>
            <a:br>
              <a:rPr lang="bg-BG" sz="3100" b="1" dirty="0" smtClean="0">
                <a:solidFill>
                  <a:srgbClr val="073E87"/>
                </a:solidFill>
                <a:ea typeface="+mn-ea"/>
                <a:cs typeface="+mn-cs"/>
              </a:rPr>
            </a:br>
            <a:r>
              <a:rPr lang="bg-BG" sz="3100" b="1" dirty="0" smtClean="0">
                <a:solidFill>
                  <a:srgbClr val="073E87"/>
                </a:solidFill>
                <a:ea typeface="+mn-ea"/>
                <a:cs typeface="+mn-cs"/>
              </a:rPr>
              <a:t>2022-2023</a:t>
            </a:r>
            <a:r>
              <a:rPr lang="bg-BG" sz="2800" dirty="0">
                <a:solidFill>
                  <a:srgbClr val="073E87"/>
                </a:solidFill>
                <a:ea typeface="+mn-ea"/>
                <a:cs typeface="+mn-cs"/>
              </a:rPr>
              <a:t/>
            </a:r>
            <a:br>
              <a:rPr lang="bg-BG" sz="2800" dirty="0">
                <a:solidFill>
                  <a:srgbClr val="073E87"/>
                </a:solidFill>
                <a:ea typeface="+mn-ea"/>
                <a:cs typeface="+mn-cs"/>
              </a:rPr>
            </a:br>
            <a:endParaRPr lang="bg-BG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446" y="395215"/>
            <a:ext cx="1255713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Няма налично описание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5215"/>
            <a:ext cx="1295318" cy="119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IP SHEEHAN_PinMark_00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72943"/>
            <a:ext cx="2736304" cy="256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17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392188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446" y="395215"/>
            <a:ext cx="1255713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Няма налично описание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890" y="3068960"/>
            <a:ext cx="2564658" cy="321723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514" y="2708920"/>
            <a:ext cx="2783335" cy="302433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88" y="2291227"/>
            <a:ext cx="2944695" cy="2217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 descr="Няма налично описание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5215"/>
            <a:ext cx="1295318" cy="119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16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323546" y="2564904"/>
            <a:ext cx="8496945" cy="3528391"/>
          </a:xfrm>
        </p:spPr>
        <p:txBody>
          <a:bodyPr>
            <a:normAutofit/>
          </a:bodyPr>
          <a:lstStyle/>
          <a:p>
            <a:endParaRPr lang="bg-BG" dirty="0" smtClean="0"/>
          </a:p>
          <a:p>
            <a:endParaRPr lang="bg-BG" dirty="0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5434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73E87"/>
                </a:solidFill>
                <a:ea typeface="+mn-ea"/>
                <a:cs typeface="+mn-cs"/>
              </a:rPr>
              <a:t>Структура </a:t>
            </a:r>
            <a:br>
              <a:rPr lang="ru-RU" sz="3600" b="1" dirty="0" smtClean="0">
                <a:solidFill>
                  <a:srgbClr val="073E87"/>
                </a:solidFill>
                <a:ea typeface="+mn-ea"/>
                <a:cs typeface="+mn-cs"/>
              </a:rPr>
            </a:br>
            <a:r>
              <a:rPr lang="ru-RU" sz="3600" b="1" dirty="0" smtClean="0">
                <a:solidFill>
                  <a:srgbClr val="073E87"/>
                </a:solidFill>
                <a:ea typeface="+mn-ea"/>
                <a:cs typeface="+mn-cs"/>
              </a:rPr>
              <a:t>на Кабинета на Дистрикта</a:t>
            </a:r>
            <a:r>
              <a:rPr lang="ru-RU" dirty="0"/>
              <a:t/>
            </a:r>
            <a:br>
              <a:rPr lang="ru-RU" dirty="0"/>
            </a:br>
            <a:endParaRPr lang="bg-BG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446" y="395215"/>
            <a:ext cx="1255713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Няма налично описание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46" y="395215"/>
            <a:ext cx="1366416" cy="126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08" y="2601742"/>
            <a:ext cx="7566681" cy="4256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96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446" y="395215"/>
            <a:ext cx="1255713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Контейнер за съдържание 3"/>
          <p:cNvSpPr>
            <a:spLocks noGrp="1"/>
          </p:cNvSpPr>
          <p:nvPr>
            <p:ph idx="1"/>
          </p:nvPr>
        </p:nvSpPr>
        <p:spPr>
          <a:xfrm>
            <a:off x="1006754" y="2636912"/>
            <a:ext cx="7408333" cy="3810736"/>
          </a:xfrm>
        </p:spPr>
        <p:txBody>
          <a:bodyPr/>
          <a:lstStyle/>
          <a:p>
            <a:r>
              <a:rPr lang="en-US" dirty="0" smtClean="0"/>
              <a:t>5 </a:t>
            </a:r>
            <a:r>
              <a:rPr lang="bg-BG" dirty="0" smtClean="0"/>
              <a:t>приоритета</a:t>
            </a:r>
          </a:p>
          <a:p>
            <a:endParaRPr lang="bg-BG" dirty="0"/>
          </a:p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endParaRPr lang="bg-BG" dirty="0" smtClean="0"/>
          </a:p>
          <a:p>
            <a:r>
              <a:rPr lang="ru-RU" dirty="0"/>
              <a:t>Глобален подход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членството</a:t>
            </a:r>
            <a:r>
              <a:rPr lang="ru-RU" dirty="0"/>
              <a:t> - GMA </a:t>
            </a:r>
            <a:r>
              <a:rPr lang="ru-RU" b="1" i="1" dirty="0" err="1" smtClean="0"/>
              <a:t>процес</a:t>
            </a:r>
            <a:endParaRPr lang="ru-RU" b="1" i="1" dirty="0" smtClean="0"/>
          </a:p>
          <a:p>
            <a:endParaRPr lang="ru-RU" b="1" i="1" dirty="0"/>
          </a:p>
          <a:p>
            <a:pPr marL="0" indent="0">
              <a:buNone/>
            </a:pPr>
            <a:endParaRPr lang="ru-RU" b="1" i="1" dirty="0" smtClean="0"/>
          </a:p>
          <a:p>
            <a:r>
              <a:rPr lang="bg-BG" dirty="0"/>
              <a:t>Фондацията на </a:t>
            </a:r>
            <a:r>
              <a:rPr lang="bg-BG" dirty="0" err="1"/>
              <a:t>Лайънс</a:t>
            </a:r>
            <a:r>
              <a:rPr lang="bg-BG" dirty="0"/>
              <a:t> -  </a:t>
            </a:r>
            <a:r>
              <a:rPr lang="en-US" dirty="0"/>
              <a:t>LCIF</a:t>
            </a:r>
            <a:endParaRPr lang="bg-BG" dirty="0"/>
          </a:p>
        </p:txBody>
      </p:sp>
      <p:pic>
        <p:nvPicPr>
          <p:cNvPr id="7" name="Picture 2" descr="Няма налично описание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5215"/>
            <a:ext cx="1295318" cy="119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Картина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428998"/>
            <a:ext cx="3618865" cy="504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605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251521" y="2276872"/>
            <a:ext cx="8784976" cy="3600399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  <a:p>
            <a:r>
              <a:rPr lang="ru-RU" dirty="0" err="1" smtClean="0"/>
              <a:t>Привличане</a:t>
            </a:r>
            <a:r>
              <a:rPr lang="ru-RU" dirty="0" smtClean="0"/>
              <a:t> </a:t>
            </a:r>
            <a:r>
              <a:rPr lang="ru-RU" dirty="0"/>
              <a:t>на нови и </a:t>
            </a:r>
            <a:r>
              <a:rPr lang="ru-RU" dirty="0" err="1"/>
              <a:t>задържане</a:t>
            </a:r>
            <a:r>
              <a:rPr lang="ru-RU" dirty="0"/>
              <a:t> на </a:t>
            </a:r>
            <a:r>
              <a:rPr lang="ru-RU" dirty="0" err="1"/>
              <a:t>настоящите</a:t>
            </a:r>
            <a:r>
              <a:rPr lang="ru-RU" dirty="0"/>
              <a:t> </a:t>
            </a:r>
            <a:r>
              <a:rPr lang="ru-RU" dirty="0" err="1"/>
              <a:t>членове</a:t>
            </a:r>
            <a:r>
              <a:rPr lang="ru-RU" dirty="0"/>
              <a:t> за </a:t>
            </a:r>
            <a:r>
              <a:rPr lang="ru-RU" dirty="0" err="1"/>
              <a:t>нетен</a:t>
            </a:r>
            <a:r>
              <a:rPr lang="ru-RU" dirty="0"/>
              <a:t> </a:t>
            </a:r>
            <a:r>
              <a:rPr lang="ru-RU" dirty="0" err="1"/>
              <a:t>ръст</a:t>
            </a:r>
            <a:r>
              <a:rPr lang="ru-RU" dirty="0"/>
              <a:t> </a:t>
            </a:r>
            <a:r>
              <a:rPr lang="ru-RU" dirty="0" err="1"/>
              <a:t>спрямо</a:t>
            </a:r>
            <a:r>
              <a:rPr lang="ru-RU" dirty="0"/>
              <a:t> </a:t>
            </a:r>
            <a:r>
              <a:rPr lang="ru-RU" dirty="0" smtClean="0"/>
              <a:t>01 юли 2022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 smtClean="0"/>
              <a:t>583</a:t>
            </a:r>
            <a:r>
              <a:rPr lang="ru-RU" dirty="0" smtClean="0"/>
              <a:t> </a:t>
            </a:r>
            <a:r>
              <a:rPr lang="ru-RU" dirty="0"/>
              <a:t>члена в 30 </a:t>
            </a:r>
            <a:r>
              <a:rPr lang="ru-RU" dirty="0" smtClean="0"/>
              <a:t>клуба </a:t>
            </a:r>
            <a:r>
              <a:rPr lang="ru-RU" dirty="0"/>
              <a:t>и </a:t>
            </a:r>
            <a:r>
              <a:rPr lang="ru-RU" dirty="0" err="1"/>
              <a:t>чартиране</a:t>
            </a:r>
            <a:r>
              <a:rPr lang="ru-RU" dirty="0"/>
              <a:t> на </a:t>
            </a:r>
            <a:r>
              <a:rPr lang="ru-RU" dirty="0" err="1"/>
              <a:t>поне</a:t>
            </a:r>
            <a:r>
              <a:rPr lang="ru-RU" dirty="0"/>
              <a:t> 2 нови </a:t>
            </a:r>
            <a:r>
              <a:rPr lang="ru-RU" dirty="0" err="1"/>
              <a:t>Лайънс</a:t>
            </a:r>
            <a:r>
              <a:rPr lang="ru-RU" dirty="0"/>
              <a:t> клуба и/или </a:t>
            </a:r>
            <a:r>
              <a:rPr lang="ru-RU" dirty="0" err="1"/>
              <a:t>филиали</a:t>
            </a:r>
            <a:r>
              <a:rPr lang="ru-RU" dirty="0"/>
              <a:t> на клуб; </a:t>
            </a:r>
            <a:endParaRPr lang="ru-RU" dirty="0" smtClean="0"/>
          </a:p>
          <a:p>
            <a:endParaRPr lang="ru-RU" dirty="0"/>
          </a:p>
          <a:p>
            <a:r>
              <a:rPr lang="ru-RU" dirty="0" err="1" smtClean="0"/>
              <a:t>Чартиране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поне</a:t>
            </a:r>
            <a:r>
              <a:rPr lang="ru-RU" dirty="0"/>
              <a:t> </a:t>
            </a:r>
            <a:r>
              <a:rPr lang="ru-RU" b="1" dirty="0"/>
              <a:t>1 нов </a:t>
            </a:r>
            <a:r>
              <a:rPr lang="ru-RU" dirty="0"/>
              <a:t>Лео клуб </a:t>
            </a:r>
            <a:r>
              <a:rPr lang="ru-RU" dirty="0" smtClean="0"/>
              <a:t>или Лео-</a:t>
            </a:r>
            <a:r>
              <a:rPr lang="ru-RU" dirty="0" err="1" smtClean="0"/>
              <a:t>Лайънс</a:t>
            </a:r>
            <a:r>
              <a:rPr lang="ru-RU" dirty="0" smtClean="0"/>
              <a:t> клуб</a:t>
            </a:r>
            <a:endParaRPr lang="ru-RU" dirty="0"/>
          </a:p>
          <a:p>
            <a:endParaRPr lang="ru-RU" dirty="0"/>
          </a:p>
          <a:p>
            <a:r>
              <a:rPr lang="ru-RU" dirty="0" err="1" smtClean="0"/>
              <a:t>Поне</a:t>
            </a:r>
            <a:r>
              <a:rPr lang="ru-RU" dirty="0" smtClean="0"/>
              <a:t> </a:t>
            </a:r>
            <a:r>
              <a:rPr lang="ru-RU" b="1" dirty="0"/>
              <a:t>85%</a:t>
            </a:r>
            <a:r>
              <a:rPr lang="ru-RU" dirty="0"/>
              <a:t> от </a:t>
            </a:r>
            <a:r>
              <a:rPr lang="ru-RU" dirty="0" err="1"/>
              <a:t>клубовете</a:t>
            </a:r>
            <a:r>
              <a:rPr lang="ru-RU" dirty="0"/>
              <a:t> да </a:t>
            </a:r>
            <a:r>
              <a:rPr lang="ru-RU" dirty="0" err="1"/>
              <a:t>отчитат</a:t>
            </a:r>
            <a:r>
              <a:rPr lang="ru-RU" dirty="0"/>
              <a:t> </a:t>
            </a:r>
            <a:r>
              <a:rPr lang="ru-RU" dirty="0" err="1"/>
              <a:t>своите</a:t>
            </a:r>
            <a:r>
              <a:rPr lang="ru-RU" dirty="0"/>
              <a:t> </a:t>
            </a:r>
            <a:r>
              <a:rPr lang="ru-RU" dirty="0" err="1"/>
              <a:t>дейности</a:t>
            </a:r>
            <a:r>
              <a:rPr lang="ru-RU" dirty="0"/>
              <a:t> в </a:t>
            </a:r>
            <a:r>
              <a:rPr lang="ru-RU" dirty="0" err="1"/>
              <a:t>MyLion</a:t>
            </a:r>
            <a:r>
              <a:rPr lang="ru-RU" dirty="0"/>
              <a:t> до </a:t>
            </a:r>
            <a:r>
              <a:rPr lang="ru-RU" dirty="0" smtClean="0"/>
              <a:t>30 </a:t>
            </a:r>
            <a:r>
              <a:rPr lang="ru-RU" dirty="0" err="1" smtClean="0"/>
              <a:t>юни</a:t>
            </a:r>
            <a:r>
              <a:rPr lang="ru-RU" dirty="0" smtClean="0"/>
              <a:t> </a:t>
            </a:r>
            <a:r>
              <a:rPr lang="ru-RU" dirty="0"/>
              <a:t>2023 </a:t>
            </a:r>
            <a:r>
              <a:rPr lang="ru-RU" dirty="0" smtClean="0"/>
              <a:t>(</a:t>
            </a:r>
            <a:r>
              <a:rPr lang="ru-RU" dirty="0"/>
              <a:t> </a:t>
            </a:r>
            <a:r>
              <a:rPr lang="ru-RU" dirty="0" smtClean="0"/>
              <a:t>51%  </a:t>
            </a:r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dirty="0"/>
              <a:t>отчитали </a:t>
            </a:r>
            <a:r>
              <a:rPr lang="ru-RU" dirty="0" err="1" smtClean="0"/>
              <a:t>към</a:t>
            </a:r>
            <a:r>
              <a:rPr lang="ru-RU" dirty="0" smtClean="0"/>
              <a:t>  30 </a:t>
            </a:r>
            <a:r>
              <a:rPr lang="ru-RU" dirty="0" err="1" smtClean="0"/>
              <a:t>юни</a:t>
            </a:r>
            <a:r>
              <a:rPr lang="ru-RU" dirty="0" smtClean="0"/>
              <a:t> </a:t>
            </a:r>
            <a:r>
              <a:rPr lang="ru-RU" dirty="0"/>
              <a:t>2022)</a:t>
            </a:r>
          </a:p>
          <a:p>
            <a:endParaRPr lang="ru-RU" dirty="0"/>
          </a:p>
          <a:p>
            <a:r>
              <a:rPr lang="ru-RU" dirty="0" err="1" smtClean="0"/>
              <a:t>Общият</a:t>
            </a:r>
            <a:r>
              <a:rPr lang="ru-RU" dirty="0" smtClean="0"/>
              <a:t> </a:t>
            </a:r>
            <a:r>
              <a:rPr lang="ru-RU" dirty="0" err="1"/>
              <a:t>брой</a:t>
            </a:r>
            <a:r>
              <a:rPr lang="ru-RU" dirty="0"/>
              <a:t> </a:t>
            </a:r>
            <a:r>
              <a:rPr lang="ru-RU" dirty="0" err="1"/>
              <a:t>обслужени</a:t>
            </a:r>
            <a:r>
              <a:rPr lang="ru-RU" dirty="0"/>
              <a:t> хора </a:t>
            </a:r>
            <a:r>
              <a:rPr lang="ru-RU" dirty="0" err="1"/>
              <a:t>според</a:t>
            </a:r>
            <a:r>
              <a:rPr lang="ru-RU" dirty="0"/>
              <a:t> </a:t>
            </a:r>
            <a:r>
              <a:rPr lang="ru-RU" dirty="0" err="1"/>
              <a:t>отчетите</a:t>
            </a:r>
            <a:r>
              <a:rPr lang="ru-RU" dirty="0"/>
              <a:t> в </a:t>
            </a:r>
            <a:r>
              <a:rPr lang="ru-RU" dirty="0" err="1"/>
              <a:t>MyLion</a:t>
            </a:r>
            <a:r>
              <a:rPr lang="ru-RU" dirty="0"/>
              <a:t> да </a:t>
            </a:r>
            <a:r>
              <a:rPr lang="ru-RU" dirty="0" err="1"/>
              <a:t>нарасне</a:t>
            </a:r>
            <a:r>
              <a:rPr lang="ru-RU" dirty="0"/>
              <a:t> до </a:t>
            </a:r>
            <a:r>
              <a:rPr lang="ru-RU" dirty="0" err="1"/>
              <a:t>поне</a:t>
            </a:r>
            <a:r>
              <a:rPr lang="ru-RU" dirty="0"/>
              <a:t> </a:t>
            </a:r>
            <a:r>
              <a:rPr lang="ru-RU" b="1" dirty="0"/>
              <a:t>30 000 души </a:t>
            </a:r>
            <a:r>
              <a:rPr lang="ru-RU" dirty="0"/>
              <a:t>до </a:t>
            </a:r>
            <a:r>
              <a:rPr lang="ru-RU" dirty="0" smtClean="0"/>
              <a:t>30 </a:t>
            </a:r>
            <a:r>
              <a:rPr lang="ru-RU" dirty="0" err="1" smtClean="0"/>
              <a:t>юни</a:t>
            </a:r>
            <a:r>
              <a:rPr lang="ru-RU" dirty="0" smtClean="0"/>
              <a:t> </a:t>
            </a:r>
            <a:r>
              <a:rPr lang="ru-RU" dirty="0"/>
              <a:t>2023 </a:t>
            </a:r>
            <a:r>
              <a:rPr lang="ru-RU" dirty="0" smtClean="0"/>
              <a:t>(29159 </a:t>
            </a:r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dirty="0" err="1"/>
              <a:t>според</a:t>
            </a:r>
            <a:r>
              <a:rPr lang="ru-RU" dirty="0"/>
              <a:t> </a:t>
            </a:r>
            <a:r>
              <a:rPr lang="ru-RU" dirty="0" err="1"/>
              <a:t>отчетите</a:t>
            </a:r>
            <a:r>
              <a:rPr lang="ru-RU" dirty="0"/>
              <a:t>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smtClean="0"/>
              <a:t>30 </a:t>
            </a:r>
            <a:r>
              <a:rPr lang="ru-RU" dirty="0" err="1" smtClean="0"/>
              <a:t>юни</a:t>
            </a:r>
            <a:r>
              <a:rPr lang="ru-RU" dirty="0" smtClean="0"/>
              <a:t> 2022)</a:t>
            </a:r>
          </a:p>
          <a:p>
            <a:endParaRPr lang="ru-RU" dirty="0"/>
          </a:p>
          <a:p>
            <a:r>
              <a:rPr lang="ru-RU" dirty="0" err="1" smtClean="0"/>
              <a:t>Даряване</a:t>
            </a:r>
            <a:r>
              <a:rPr lang="ru-RU" dirty="0" smtClean="0"/>
              <a:t> </a:t>
            </a:r>
            <a:r>
              <a:rPr lang="ru-RU" dirty="0"/>
              <a:t>на средства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b="1" dirty="0" smtClean="0"/>
              <a:t>LCIF</a:t>
            </a:r>
            <a:r>
              <a:rPr lang="ru-RU" dirty="0" smtClean="0"/>
              <a:t> – </a:t>
            </a:r>
            <a:r>
              <a:rPr lang="ru-RU" dirty="0" err="1" smtClean="0"/>
              <a:t>получаване</a:t>
            </a:r>
            <a:r>
              <a:rPr lang="ru-RU" dirty="0" smtClean="0"/>
              <a:t> на </a:t>
            </a:r>
            <a:r>
              <a:rPr lang="ru-RU" b="1" dirty="0" err="1" smtClean="0"/>
              <a:t>грантове</a:t>
            </a:r>
            <a:r>
              <a:rPr lang="ru-RU" dirty="0" smtClean="0"/>
              <a:t> за развитие и </a:t>
            </a:r>
            <a:r>
              <a:rPr lang="ru-RU" dirty="0" err="1" smtClean="0"/>
              <a:t>разширяване</a:t>
            </a:r>
            <a:r>
              <a:rPr lang="ru-RU" dirty="0" smtClean="0"/>
              <a:t> обхвата на </a:t>
            </a:r>
            <a:r>
              <a:rPr lang="ru-RU" dirty="0" err="1" smtClean="0"/>
              <a:t>нашите</a:t>
            </a:r>
            <a:r>
              <a:rPr lang="ru-RU" dirty="0" smtClean="0"/>
              <a:t> </a:t>
            </a:r>
            <a:r>
              <a:rPr lang="ru-RU" dirty="0" err="1" smtClean="0"/>
              <a:t>дейности</a:t>
            </a:r>
            <a:endParaRPr lang="ru-RU" dirty="0"/>
          </a:p>
          <a:p>
            <a:endParaRPr lang="bg-BG" dirty="0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54344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73E87"/>
                </a:solidFill>
                <a:ea typeface="+mn-ea"/>
                <a:cs typeface="+mn-cs"/>
              </a:rPr>
              <a:t>Цели на Дистрикт 130 </a:t>
            </a:r>
            <a:br>
              <a:rPr lang="ru-RU" sz="3600" b="1" dirty="0">
                <a:solidFill>
                  <a:srgbClr val="073E87"/>
                </a:solidFill>
                <a:ea typeface="+mn-ea"/>
                <a:cs typeface="+mn-cs"/>
              </a:rPr>
            </a:br>
            <a:r>
              <a:rPr lang="ru-RU" sz="3600" b="1" dirty="0">
                <a:solidFill>
                  <a:srgbClr val="073E87"/>
                </a:solidFill>
                <a:ea typeface="+mn-ea"/>
                <a:cs typeface="+mn-cs"/>
              </a:rPr>
              <a:t>за 2022/2023</a:t>
            </a:r>
            <a:r>
              <a:rPr lang="ru-RU" dirty="0"/>
              <a:t/>
            </a:r>
            <a:br>
              <a:rPr lang="ru-RU" dirty="0"/>
            </a:br>
            <a:endParaRPr lang="bg-BG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446" y="395215"/>
            <a:ext cx="1255713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Няма налично описание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5215"/>
            <a:ext cx="1295318" cy="119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4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539552" y="2276872"/>
            <a:ext cx="8496944" cy="3600399"/>
          </a:xfrm>
        </p:spPr>
        <p:txBody>
          <a:bodyPr>
            <a:normAutofit/>
          </a:bodyPr>
          <a:lstStyle/>
          <a:p>
            <a:endParaRPr lang="ru-RU" dirty="0"/>
          </a:p>
          <a:p>
            <a:pPr marL="0" indent="0" algn="ctr">
              <a:buNone/>
            </a:pPr>
            <a:r>
              <a:rPr lang="bg-BG" dirty="0" smtClean="0"/>
              <a:t>Дейности </a:t>
            </a:r>
          </a:p>
          <a:p>
            <a:pPr marL="0" indent="0" algn="ctr">
              <a:buNone/>
            </a:pPr>
            <a:endParaRPr lang="bg-BG" dirty="0" smtClean="0"/>
          </a:p>
          <a:p>
            <a:r>
              <a:rPr lang="bg-BG" dirty="0" smtClean="0"/>
              <a:t>Национални инициативи и кампании</a:t>
            </a:r>
          </a:p>
          <a:p>
            <a:pPr marL="0" indent="0">
              <a:buNone/>
            </a:pPr>
            <a:endParaRPr lang="bg-BG" dirty="0" smtClean="0"/>
          </a:p>
          <a:p>
            <a:r>
              <a:rPr lang="bg-BG" dirty="0" smtClean="0"/>
              <a:t>Клубни инициативи и проекти</a:t>
            </a:r>
          </a:p>
          <a:p>
            <a:pPr marL="0" indent="0">
              <a:buNone/>
            </a:pPr>
            <a:endParaRPr lang="bg-BG" dirty="0" smtClean="0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936104"/>
          </a:xfrm>
        </p:spPr>
        <p:txBody>
          <a:bodyPr>
            <a:noAutofit/>
          </a:bodyPr>
          <a:lstStyle/>
          <a:p>
            <a:r>
              <a:rPr lang="bg-BG" sz="3200" b="1" dirty="0">
                <a:solidFill>
                  <a:srgbClr val="073E87"/>
                </a:solidFill>
                <a:ea typeface="+mn-ea"/>
                <a:cs typeface="+mn-cs"/>
              </a:rPr>
              <a:t>План за действие </a:t>
            </a:r>
            <a:br>
              <a:rPr lang="bg-BG" sz="3200" b="1" dirty="0">
                <a:solidFill>
                  <a:srgbClr val="073E87"/>
                </a:solidFill>
                <a:ea typeface="+mn-ea"/>
                <a:cs typeface="+mn-cs"/>
              </a:rPr>
            </a:br>
            <a:r>
              <a:rPr lang="bg-BG" sz="3200" b="1" dirty="0">
                <a:solidFill>
                  <a:srgbClr val="073E87"/>
                </a:solidFill>
                <a:ea typeface="+mn-ea"/>
                <a:cs typeface="+mn-cs"/>
              </a:rPr>
              <a:t>на </a:t>
            </a:r>
            <a:r>
              <a:rPr lang="bg-BG" sz="3200" b="1" dirty="0" err="1">
                <a:solidFill>
                  <a:srgbClr val="073E87"/>
                </a:solidFill>
                <a:ea typeface="+mn-ea"/>
                <a:cs typeface="+mn-cs"/>
              </a:rPr>
              <a:t>Дистрикт</a:t>
            </a:r>
            <a:r>
              <a:rPr lang="bg-BG" sz="3200" b="1" dirty="0">
                <a:solidFill>
                  <a:srgbClr val="073E87"/>
                </a:solidFill>
                <a:ea typeface="+mn-ea"/>
                <a:cs typeface="+mn-cs"/>
              </a:rPr>
              <a:t> </a:t>
            </a:r>
            <a:r>
              <a:rPr lang="bg-BG" sz="3200" b="1" dirty="0" smtClean="0">
                <a:solidFill>
                  <a:srgbClr val="073E87"/>
                </a:solidFill>
                <a:ea typeface="+mn-ea"/>
                <a:cs typeface="+mn-cs"/>
              </a:rPr>
              <a:t>130 </a:t>
            </a:r>
            <a:r>
              <a:rPr lang="bg-BG" sz="3200" b="1" dirty="0">
                <a:solidFill>
                  <a:srgbClr val="073E87"/>
                </a:solidFill>
                <a:ea typeface="+mn-ea"/>
                <a:cs typeface="+mn-cs"/>
              </a:rPr>
              <a:t>за 2022/2023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446" y="395215"/>
            <a:ext cx="1255713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Няма налично описание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5215"/>
            <a:ext cx="1295318" cy="119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84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323528" y="2348880"/>
            <a:ext cx="8496945" cy="3960439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  <a:p>
            <a:r>
              <a:rPr lang="ru-RU" sz="2200" dirty="0" smtClean="0"/>
              <a:t>За </a:t>
            </a:r>
            <a:r>
              <a:rPr lang="ru-RU" sz="2200" dirty="0" err="1"/>
              <a:t>опазване</a:t>
            </a:r>
            <a:r>
              <a:rPr lang="ru-RU" sz="2200" dirty="0"/>
              <a:t> на </a:t>
            </a:r>
            <a:r>
              <a:rPr lang="ru-RU" sz="2200" dirty="0" err="1"/>
              <a:t>зрението</a:t>
            </a:r>
            <a:r>
              <a:rPr lang="ru-RU" sz="2200" dirty="0"/>
              <a:t> </a:t>
            </a:r>
            <a:r>
              <a:rPr lang="ru-RU" sz="2200"/>
              <a:t>- </a:t>
            </a:r>
            <a:r>
              <a:rPr lang="ru-RU" sz="2200" smtClean="0"/>
              <a:t>15 </a:t>
            </a:r>
            <a:r>
              <a:rPr lang="ru-RU" sz="2200" dirty="0" err="1"/>
              <a:t>октомври</a:t>
            </a:r>
            <a:r>
              <a:rPr lang="ru-RU" sz="2200" dirty="0"/>
              <a:t> </a:t>
            </a:r>
            <a:endParaRPr lang="ru-RU" sz="2200" dirty="0" smtClean="0"/>
          </a:p>
          <a:p>
            <a:r>
              <a:rPr lang="ru-RU" sz="2200" dirty="0" smtClean="0"/>
              <a:t>За </a:t>
            </a:r>
            <a:r>
              <a:rPr lang="ru-RU" sz="2200" dirty="0"/>
              <a:t>превенция на диабета и </a:t>
            </a:r>
            <a:r>
              <a:rPr lang="ru-RU" sz="2200" dirty="0" err="1"/>
              <a:t>информираност</a:t>
            </a:r>
            <a:r>
              <a:rPr lang="ru-RU" sz="2200" dirty="0"/>
              <a:t> по проблема - 14 </a:t>
            </a:r>
            <a:r>
              <a:rPr lang="ru-RU" sz="2200" dirty="0" err="1"/>
              <a:t>ноември</a:t>
            </a:r>
            <a:r>
              <a:rPr lang="ru-RU" sz="2200" dirty="0"/>
              <a:t> </a:t>
            </a:r>
            <a:endParaRPr lang="ru-RU" sz="2200" dirty="0" smtClean="0"/>
          </a:p>
          <a:p>
            <a:r>
              <a:rPr lang="ru-RU" sz="2200" dirty="0" smtClean="0"/>
              <a:t>Кампании </a:t>
            </a:r>
            <a:r>
              <a:rPr lang="ru-RU" sz="2200" dirty="0"/>
              <a:t>за </a:t>
            </a:r>
            <a:r>
              <a:rPr lang="ru-RU" sz="2200" dirty="0" err="1"/>
              <a:t>опазване</a:t>
            </a:r>
            <a:r>
              <a:rPr lang="ru-RU" sz="2200" dirty="0"/>
              <a:t> на </a:t>
            </a:r>
            <a:r>
              <a:rPr lang="ru-RU" sz="2200" dirty="0" err="1"/>
              <a:t>околната</a:t>
            </a:r>
            <a:r>
              <a:rPr lang="ru-RU" sz="2200" dirty="0"/>
              <a:t> среда </a:t>
            </a:r>
            <a:endParaRPr lang="ru-RU" sz="2200" dirty="0" smtClean="0"/>
          </a:p>
          <a:p>
            <a:r>
              <a:rPr lang="ru-RU" sz="2200" dirty="0" err="1"/>
              <a:t>Международен</a:t>
            </a:r>
            <a:r>
              <a:rPr lang="ru-RU" sz="2200" dirty="0"/>
              <a:t> </a:t>
            </a:r>
            <a:r>
              <a:rPr lang="ru-RU" sz="2200" dirty="0" err="1" smtClean="0"/>
              <a:t>ден</a:t>
            </a:r>
            <a:r>
              <a:rPr lang="ru-RU" sz="2200" dirty="0" smtClean="0"/>
              <a:t> </a:t>
            </a:r>
            <a:r>
              <a:rPr lang="ru-RU" sz="2200" dirty="0"/>
              <a:t>на </a:t>
            </a:r>
            <a:r>
              <a:rPr lang="ru-RU" sz="2200" dirty="0" err="1"/>
              <a:t>д</a:t>
            </a:r>
            <a:r>
              <a:rPr lang="ru-RU" sz="2200" dirty="0" err="1" smtClean="0"/>
              <a:t>етските</a:t>
            </a:r>
            <a:r>
              <a:rPr lang="ru-RU" sz="2200" dirty="0" smtClean="0"/>
              <a:t> </a:t>
            </a:r>
            <a:r>
              <a:rPr lang="ru-RU" sz="2200" dirty="0" err="1" smtClean="0"/>
              <a:t>тумори</a:t>
            </a:r>
            <a:r>
              <a:rPr lang="ru-RU" sz="2200" dirty="0" smtClean="0"/>
              <a:t> </a:t>
            </a:r>
            <a:r>
              <a:rPr lang="ru-RU" sz="2200" dirty="0"/>
              <a:t>– 15 </a:t>
            </a:r>
            <a:r>
              <a:rPr lang="ru-RU" sz="2200" dirty="0" err="1" smtClean="0"/>
              <a:t>февруари</a:t>
            </a:r>
            <a:endParaRPr lang="ru-RU" sz="2200" dirty="0" smtClean="0"/>
          </a:p>
          <a:p>
            <a:r>
              <a:rPr lang="ru-RU" sz="2200" dirty="0" err="1" smtClean="0"/>
              <a:t>Национална</a:t>
            </a:r>
            <a:r>
              <a:rPr lang="ru-RU" sz="2200" dirty="0" smtClean="0"/>
              <a:t> </a:t>
            </a:r>
            <a:r>
              <a:rPr lang="ru-RU" sz="2200" dirty="0" err="1"/>
              <a:t>дарителска</a:t>
            </a:r>
            <a:r>
              <a:rPr lang="ru-RU" sz="2200" dirty="0"/>
              <a:t> кампания „</a:t>
            </a:r>
            <a:r>
              <a:rPr lang="ru-RU" sz="2200" dirty="0" err="1"/>
              <a:t>Сподели</a:t>
            </a:r>
            <a:r>
              <a:rPr lang="ru-RU" sz="2200" dirty="0"/>
              <a:t> и </a:t>
            </a:r>
            <a:r>
              <a:rPr lang="ru-RU" sz="2200" dirty="0" err="1"/>
              <a:t>помогни</a:t>
            </a:r>
            <a:r>
              <a:rPr lang="ru-RU" sz="2200" dirty="0" smtClean="0"/>
              <a:t>“</a:t>
            </a:r>
          </a:p>
          <a:p>
            <a:r>
              <a:rPr lang="ru-RU" sz="2200" dirty="0" err="1" smtClean="0"/>
              <a:t>Състезание</a:t>
            </a:r>
            <a:r>
              <a:rPr lang="ru-RU" sz="2200" dirty="0" smtClean="0"/>
              <a:t> </a:t>
            </a:r>
            <a:r>
              <a:rPr lang="ru-RU" sz="2200" dirty="0"/>
              <a:t>„БУКВОПЛЕТ“ и „</a:t>
            </a:r>
            <a:r>
              <a:rPr lang="ru-RU" sz="2200" dirty="0" err="1"/>
              <a:t>Бързи</a:t>
            </a:r>
            <a:r>
              <a:rPr lang="ru-RU" sz="2200" dirty="0"/>
              <a:t> герои</a:t>
            </a:r>
            <a:r>
              <a:rPr lang="ru-RU" sz="2200" dirty="0" smtClean="0"/>
              <a:t>“</a:t>
            </a:r>
          </a:p>
          <a:p>
            <a:r>
              <a:rPr lang="ru-RU" sz="2200" dirty="0"/>
              <a:t>„Плакат на Мира“ /</a:t>
            </a:r>
            <a:r>
              <a:rPr lang="ru-RU" sz="2200" dirty="0" err="1"/>
              <a:t>Есе</a:t>
            </a:r>
            <a:r>
              <a:rPr lang="ru-RU" sz="2200" dirty="0"/>
              <a:t> за мир </a:t>
            </a:r>
            <a:endParaRPr lang="ru-RU" sz="2200" dirty="0" smtClean="0"/>
          </a:p>
          <a:p>
            <a:r>
              <a:rPr lang="ru-RU" sz="2200" dirty="0" err="1" smtClean="0"/>
              <a:t>Международен</a:t>
            </a:r>
            <a:r>
              <a:rPr lang="ru-RU" sz="2200" dirty="0" smtClean="0"/>
              <a:t> </a:t>
            </a:r>
            <a:r>
              <a:rPr lang="ru-RU" sz="2200" dirty="0" err="1" smtClean="0"/>
              <a:t>музикален</a:t>
            </a:r>
            <a:r>
              <a:rPr lang="ru-RU" sz="2200" dirty="0" smtClean="0"/>
              <a:t> конкурс Томас Кути</a:t>
            </a:r>
          </a:p>
          <a:p>
            <a:r>
              <a:rPr lang="ru-RU" sz="2200" dirty="0" err="1" smtClean="0"/>
              <a:t>Международен</a:t>
            </a:r>
            <a:r>
              <a:rPr lang="ru-RU" sz="2200" dirty="0" smtClean="0"/>
              <a:t> </a:t>
            </a:r>
            <a:r>
              <a:rPr lang="ru-RU" sz="2200" dirty="0" err="1"/>
              <a:t>Лайънс</a:t>
            </a:r>
            <a:r>
              <a:rPr lang="ru-RU" sz="2200" dirty="0"/>
              <a:t> </a:t>
            </a:r>
            <a:r>
              <a:rPr lang="ru-RU" sz="2200" dirty="0" err="1"/>
              <a:t>младежки</a:t>
            </a:r>
            <a:r>
              <a:rPr lang="ru-RU" sz="2200" dirty="0"/>
              <a:t> обмен </a:t>
            </a:r>
            <a:endParaRPr lang="ru-RU" sz="2200" dirty="0" smtClean="0"/>
          </a:p>
          <a:p>
            <a:r>
              <a:rPr lang="ru-RU" sz="2200" dirty="0" smtClean="0"/>
              <a:t>Участие </a:t>
            </a:r>
            <a:r>
              <a:rPr lang="ru-RU" sz="2200" dirty="0"/>
              <a:t>в Европа форум </a:t>
            </a:r>
            <a:r>
              <a:rPr lang="ru-RU" sz="2200" dirty="0" smtClean="0"/>
              <a:t>в </a:t>
            </a:r>
            <a:r>
              <a:rPr lang="ru-RU" sz="2200" dirty="0" err="1" smtClean="0"/>
              <a:t>Хърватска</a:t>
            </a:r>
            <a:r>
              <a:rPr lang="ru-RU" sz="2200" dirty="0" smtClean="0"/>
              <a:t> </a:t>
            </a:r>
            <a:r>
              <a:rPr lang="ru-RU" sz="2200" dirty="0"/>
              <a:t>– Загреб </a:t>
            </a:r>
            <a:endParaRPr lang="ru-RU" sz="2200" dirty="0" smtClean="0"/>
          </a:p>
          <a:p>
            <a:endParaRPr lang="ru-RU" sz="2200" dirty="0" smtClean="0"/>
          </a:p>
          <a:p>
            <a:endParaRPr lang="ru-RU" dirty="0"/>
          </a:p>
          <a:p>
            <a:endParaRPr lang="bg-BG" dirty="0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457200" y="836712"/>
            <a:ext cx="7787208" cy="754344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73E87"/>
                </a:solidFill>
                <a:ea typeface="+mn-ea"/>
                <a:cs typeface="+mn-cs"/>
              </a:rPr>
              <a:t>      </a:t>
            </a:r>
            <a:r>
              <a:rPr lang="ru-RU" sz="3600" b="1" dirty="0" err="1">
                <a:solidFill>
                  <a:srgbClr val="073E87"/>
                </a:solidFill>
                <a:ea typeface="+mn-ea"/>
                <a:cs typeface="+mn-cs"/>
              </a:rPr>
              <a:t>Национални</a:t>
            </a:r>
            <a:r>
              <a:rPr lang="ru-RU" sz="3600" b="1" dirty="0">
                <a:solidFill>
                  <a:srgbClr val="073E87"/>
                </a:solidFill>
                <a:ea typeface="+mn-ea"/>
                <a:cs typeface="+mn-cs"/>
              </a:rPr>
              <a:t> </a:t>
            </a:r>
            <a:r>
              <a:rPr lang="ru-RU" sz="3600" b="1" dirty="0" err="1">
                <a:solidFill>
                  <a:srgbClr val="073E87"/>
                </a:solidFill>
                <a:ea typeface="+mn-ea"/>
                <a:cs typeface="+mn-cs"/>
              </a:rPr>
              <a:t>инициативи</a:t>
            </a:r>
            <a:r>
              <a:rPr lang="ru-RU" sz="3600" b="1" dirty="0">
                <a:solidFill>
                  <a:srgbClr val="073E87"/>
                </a:solidFill>
                <a:ea typeface="+mn-ea"/>
                <a:cs typeface="+mn-cs"/>
              </a:rPr>
              <a:t> </a:t>
            </a:r>
            <a:br>
              <a:rPr lang="ru-RU" sz="3600" b="1" dirty="0">
                <a:solidFill>
                  <a:srgbClr val="073E87"/>
                </a:solidFill>
                <a:ea typeface="+mn-ea"/>
                <a:cs typeface="+mn-cs"/>
              </a:rPr>
            </a:br>
            <a:r>
              <a:rPr lang="ru-RU" sz="3600" b="1" dirty="0">
                <a:solidFill>
                  <a:srgbClr val="073E87"/>
                </a:solidFill>
                <a:ea typeface="+mn-ea"/>
                <a:cs typeface="+mn-cs"/>
              </a:rPr>
              <a:t>и кампании</a:t>
            </a:r>
            <a:r>
              <a:rPr lang="ru-RU" dirty="0"/>
              <a:t/>
            </a:r>
            <a:br>
              <a:rPr lang="ru-RU" dirty="0"/>
            </a:br>
            <a:endParaRPr lang="bg-BG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446" y="395215"/>
            <a:ext cx="1255713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Няма налично описание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5215"/>
            <a:ext cx="1295318" cy="119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99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395535" y="1916832"/>
            <a:ext cx="8496945" cy="3960439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sz="2200" dirty="0" smtClean="0"/>
          </a:p>
          <a:p>
            <a:r>
              <a:rPr lang="ru-RU" dirty="0"/>
              <a:t>Загреб </a:t>
            </a:r>
            <a:r>
              <a:rPr lang="ru-RU" dirty="0" smtClean="0"/>
              <a:t>- </a:t>
            </a:r>
            <a:r>
              <a:rPr lang="ru-RU" dirty="0" err="1" smtClean="0"/>
              <a:t>Хърватска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2</a:t>
            </a:r>
            <a:r>
              <a:rPr lang="ru-RU" dirty="0" smtClean="0"/>
              <a:t>7-29 </a:t>
            </a:r>
            <a:r>
              <a:rPr lang="ru-RU" dirty="0" err="1"/>
              <a:t>октомври</a:t>
            </a:r>
            <a:r>
              <a:rPr lang="ru-RU" dirty="0"/>
              <a:t> 2022 </a:t>
            </a:r>
            <a:endParaRPr lang="ru-RU" dirty="0" smtClean="0"/>
          </a:p>
          <a:p>
            <a:r>
              <a:rPr lang="ru-RU" dirty="0"/>
              <a:t>Участие на </a:t>
            </a:r>
            <a:r>
              <a:rPr lang="ru-RU" dirty="0" err="1"/>
              <a:t>българска</a:t>
            </a:r>
            <a:r>
              <a:rPr lang="ru-RU" dirty="0"/>
              <a:t> делегация с </a:t>
            </a:r>
            <a:r>
              <a:rPr lang="ru-RU" dirty="0" err="1"/>
              <a:t>организирана</a:t>
            </a:r>
            <a:r>
              <a:rPr lang="ru-RU" dirty="0"/>
              <a:t> </a:t>
            </a:r>
            <a:r>
              <a:rPr lang="ru-RU" dirty="0" err="1"/>
              <a:t>група</a:t>
            </a:r>
            <a:r>
              <a:rPr lang="ru-RU" dirty="0"/>
              <a:t> с автобус 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 err="1" smtClean="0"/>
              <a:t>Акценти</a:t>
            </a:r>
            <a:r>
              <a:rPr lang="ru-RU" dirty="0" smtClean="0"/>
              <a:t> </a:t>
            </a:r>
            <a:r>
              <a:rPr lang="ru-RU" dirty="0"/>
              <a:t>- наш участник в конкурса Томас Кути и </a:t>
            </a:r>
            <a:r>
              <a:rPr lang="ru-RU" dirty="0" err="1"/>
              <a:t>представяне</a:t>
            </a:r>
            <a:r>
              <a:rPr lang="ru-RU" dirty="0"/>
              <a:t> на </a:t>
            </a:r>
            <a:r>
              <a:rPr lang="ru-RU" dirty="0" err="1"/>
              <a:t>Лагер</a:t>
            </a:r>
            <a:r>
              <a:rPr lang="ru-RU" dirty="0"/>
              <a:t> </a:t>
            </a:r>
            <a:r>
              <a:rPr lang="ru-RU" dirty="0" err="1"/>
              <a:t>младежки</a:t>
            </a:r>
            <a:r>
              <a:rPr lang="ru-RU" dirty="0"/>
              <a:t> обмен </a:t>
            </a:r>
            <a:r>
              <a:rPr lang="ru-RU" dirty="0" smtClean="0"/>
              <a:t>2023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bg-BG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446" y="395215"/>
            <a:ext cx="1255713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73E87"/>
                </a:solidFill>
                <a:ea typeface="+mn-ea"/>
                <a:cs typeface="+mn-cs"/>
              </a:rPr>
              <a:t>Европа форум 2022</a:t>
            </a:r>
            <a:endParaRPr lang="bg-BG" sz="3200" b="1" dirty="0">
              <a:solidFill>
                <a:srgbClr val="073E87"/>
              </a:solidFill>
              <a:ea typeface="+mn-ea"/>
              <a:cs typeface="+mn-cs"/>
            </a:endParaRPr>
          </a:p>
        </p:txBody>
      </p:sp>
      <p:pic>
        <p:nvPicPr>
          <p:cNvPr id="7" name="Picture 2" descr="Няма налично описание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5215"/>
            <a:ext cx="1295318" cy="119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78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1068</TotalTime>
  <Words>473</Words>
  <Application>Microsoft Office PowerPoint</Application>
  <PresentationFormat>Презентация на цял екран (4:3)</PresentationFormat>
  <Paragraphs>94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14</vt:i4>
      </vt:variant>
    </vt:vector>
  </HeadingPairs>
  <TitlesOfParts>
    <vt:vector size="15" baseType="lpstr">
      <vt:lpstr>Waveform</vt:lpstr>
      <vt:lpstr>Ние служим заедно  На вълната на приятелството</vt:lpstr>
      <vt:lpstr>  Международен президент  2022-2023 </vt:lpstr>
      <vt:lpstr>Презентация на PowerPoint</vt:lpstr>
      <vt:lpstr>Структура  на Кабинета на Дистрикта </vt:lpstr>
      <vt:lpstr>Презентация на PowerPoint</vt:lpstr>
      <vt:lpstr>Цели на Дистрикт 130  за 2022/2023 </vt:lpstr>
      <vt:lpstr>План за действие  на Дистрикт 130 за 2022/2023</vt:lpstr>
      <vt:lpstr>      Национални инициативи  и кампании </vt:lpstr>
      <vt:lpstr>Европа форум 2022</vt:lpstr>
      <vt:lpstr>Членство, лидерство,  маркетинг </vt:lpstr>
      <vt:lpstr> Екип Нови гласове Дистрикт 130 New Voices 2022/2023 </vt:lpstr>
      <vt:lpstr>  Представителство на България в GAT  Европа </vt:lpstr>
      <vt:lpstr>Побратимяване с Дистрикт 117B  Северна Гърция - Кипър  </vt:lpstr>
      <vt:lpstr>През новата Лайънс година сме заедно На вълната на приятелството!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Потребител на Windows</dc:creator>
  <cp:lastModifiedBy>Потребител на Windows</cp:lastModifiedBy>
  <cp:revision>32</cp:revision>
  <dcterms:created xsi:type="dcterms:W3CDTF">2022-06-16T19:53:16Z</dcterms:created>
  <dcterms:modified xsi:type="dcterms:W3CDTF">2022-09-03T21:22:52Z</dcterms:modified>
</cp:coreProperties>
</file>